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Lst>
  <p:notesMasterIdLst>
    <p:notesMasterId r:id="rId52"/>
  </p:notesMasterIdLst>
  <p:sldIdLst>
    <p:sldId id="293" r:id="rId7"/>
    <p:sldId id="334" r:id="rId8"/>
    <p:sldId id="335" r:id="rId9"/>
    <p:sldId id="315" r:id="rId10"/>
    <p:sldId id="316" r:id="rId11"/>
    <p:sldId id="336" r:id="rId12"/>
    <p:sldId id="337" r:id="rId13"/>
    <p:sldId id="339" r:id="rId14"/>
    <p:sldId id="318" r:id="rId15"/>
    <p:sldId id="319" r:id="rId16"/>
    <p:sldId id="341" r:id="rId17"/>
    <p:sldId id="294" r:id="rId18"/>
    <p:sldId id="320" r:id="rId19"/>
    <p:sldId id="342" r:id="rId20"/>
    <p:sldId id="312" r:id="rId21"/>
    <p:sldId id="303" r:id="rId22"/>
    <p:sldId id="304" r:id="rId23"/>
    <p:sldId id="296" r:id="rId24"/>
    <p:sldId id="297" r:id="rId25"/>
    <p:sldId id="299" r:id="rId26"/>
    <p:sldId id="298" r:id="rId27"/>
    <p:sldId id="300" r:id="rId28"/>
    <p:sldId id="301" r:id="rId29"/>
    <p:sldId id="305" r:id="rId30"/>
    <p:sldId id="306" r:id="rId31"/>
    <p:sldId id="307" r:id="rId32"/>
    <p:sldId id="308" r:id="rId33"/>
    <p:sldId id="309" r:id="rId34"/>
    <p:sldId id="343" r:id="rId35"/>
    <p:sldId id="344" r:id="rId36"/>
    <p:sldId id="345" r:id="rId37"/>
    <p:sldId id="310" r:id="rId38"/>
    <p:sldId id="323" r:id="rId39"/>
    <p:sldId id="322" r:id="rId40"/>
    <p:sldId id="326" r:id="rId41"/>
    <p:sldId id="324" r:id="rId42"/>
    <p:sldId id="329" r:id="rId43"/>
    <p:sldId id="327" r:id="rId44"/>
    <p:sldId id="332" r:id="rId45"/>
    <p:sldId id="330" r:id="rId46"/>
    <p:sldId id="340" r:id="rId47"/>
    <p:sldId id="313" r:id="rId48"/>
    <p:sldId id="317" r:id="rId49"/>
    <p:sldId id="333" r:id="rId50"/>
    <p:sldId id="314" r:id="rId5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0024"/>
    <a:srgbClr val="C8D100"/>
    <a:srgbClr val="0094D4"/>
    <a:srgbClr val="162883"/>
    <a:srgbClr val="EC7320"/>
    <a:srgbClr val="006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74" d="100"/>
          <a:sy n="74"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dirty="0" smtClean="0"/>
              <a:t>Inwoners ≥ 65 jaar</a:t>
            </a:r>
            <a:endParaRPr lang="nl-N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percentage </c:v>
                </c:pt>
              </c:strCache>
            </c:strRef>
          </c:tx>
          <c:spPr>
            <a:solidFill>
              <a:schemeClr val="accent1"/>
            </a:solidFill>
            <a:ln>
              <a:noFill/>
            </a:ln>
            <a:effectLst/>
          </c:spPr>
          <c:invertIfNegative val="0"/>
          <c:cat>
            <c:strRef>
              <c:f>Blad1!$A$2:$A$5</c:f>
              <c:strCache>
                <c:ptCount val="3"/>
                <c:pt idx="0">
                  <c:v>Texel</c:v>
                </c:pt>
                <c:pt idx="1">
                  <c:v>Den Helder </c:v>
                </c:pt>
                <c:pt idx="2">
                  <c:v>Hollands Kroon</c:v>
                </c:pt>
              </c:strCache>
            </c:strRef>
          </c:cat>
          <c:val>
            <c:numRef>
              <c:f>Blad1!$B$2:$B$5</c:f>
              <c:numCache>
                <c:formatCode>General</c:formatCode>
                <c:ptCount val="4"/>
                <c:pt idx="0">
                  <c:v>22.8</c:v>
                </c:pt>
                <c:pt idx="1">
                  <c:v>20.7</c:v>
                </c:pt>
                <c:pt idx="2">
                  <c:v>19.3</c:v>
                </c:pt>
              </c:numCache>
            </c:numRef>
          </c:val>
        </c:ser>
        <c:ser>
          <c:idx val="1"/>
          <c:order val="1"/>
          <c:tx>
            <c:strRef>
              <c:f>Blad1!$C$1</c:f>
              <c:strCache>
                <c:ptCount val="1"/>
                <c:pt idx="0">
                  <c:v>totaal </c:v>
                </c:pt>
              </c:strCache>
            </c:strRef>
          </c:tx>
          <c:spPr>
            <a:solidFill>
              <a:schemeClr val="accent2"/>
            </a:solidFill>
            <a:ln>
              <a:noFill/>
            </a:ln>
            <a:effectLst/>
          </c:spPr>
          <c:invertIfNegative val="0"/>
          <c:cat>
            <c:strRef>
              <c:f>Blad1!$A$2:$A$5</c:f>
              <c:strCache>
                <c:ptCount val="3"/>
                <c:pt idx="0">
                  <c:v>Texel</c:v>
                </c:pt>
                <c:pt idx="1">
                  <c:v>Den Helder </c:v>
                </c:pt>
                <c:pt idx="2">
                  <c:v>Hollands Kroon</c:v>
                </c:pt>
              </c:strCache>
            </c:strRef>
          </c:cat>
          <c:val>
            <c:numRef>
              <c:f>Blad1!$C$2:$C$5</c:f>
              <c:numCache>
                <c:formatCode>General</c:formatCode>
                <c:ptCount val="4"/>
                <c:pt idx="0" formatCode="#,##0">
                  <c:v>13574</c:v>
                </c:pt>
                <c:pt idx="1">
                  <c:v>56275</c:v>
                </c:pt>
                <c:pt idx="2">
                  <c:v>47546</c:v>
                </c:pt>
              </c:numCache>
            </c:numRef>
          </c:val>
        </c:ser>
        <c:ser>
          <c:idx val="2"/>
          <c:order val="2"/>
          <c:tx>
            <c:strRef>
              <c:f>Blad1!$D$1</c:f>
              <c:strCache>
                <c:ptCount val="1"/>
                <c:pt idx="0">
                  <c:v>aantal</c:v>
                </c:pt>
              </c:strCache>
            </c:strRef>
          </c:tx>
          <c:spPr>
            <a:solidFill>
              <a:schemeClr val="accent3"/>
            </a:solidFill>
            <a:ln>
              <a:noFill/>
            </a:ln>
            <a:effectLst/>
          </c:spPr>
          <c:invertIfNegative val="0"/>
          <c:cat>
            <c:strRef>
              <c:f>Blad1!$A$2:$A$5</c:f>
              <c:strCache>
                <c:ptCount val="3"/>
                <c:pt idx="0">
                  <c:v>Texel</c:v>
                </c:pt>
                <c:pt idx="1">
                  <c:v>Den Helder </c:v>
                </c:pt>
                <c:pt idx="2">
                  <c:v>Hollands Kroon</c:v>
                </c:pt>
              </c:strCache>
            </c:strRef>
          </c:cat>
          <c:val>
            <c:numRef>
              <c:f>Blad1!$D$2:$D$5</c:f>
              <c:numCache>
                <c:formatCode>General</c:formatCode>
                <c:ptCount val="4"/>
                <c:pt idx="0">
                  <c:v>3094</c:v>
                </c:pt>
                <c:pt idx="1">
                  <c:v>11648</c:v>
                </c:pt>
                <c:pt idx="2">
                  <c:v>9176</c:v>
                </c:pt>
              </c:numCache>
            </c:numRef>
          </c:val>
        </c:ser>
        <c:ser>
          <c:idx val="3"/>
          <c:order val="3"/>
          <c:tx>
            <c:strRef>
              <c:f>Blad1!$E$1</c:f>
              <c:strCache>
                <c:ptCount val="1"/>
                <c:pt idx="0">
                  <c:v>rookmelder</c:v>
                </c:pt>
              </c:strCache>
            </c:strRef>
          </c:tx>
          <c:spPr>
            <a:solidFill>
              <a:schemeClr val="accent4"/>
            </a:solidFill>
            <a:ln>
              <a:noFill/>
            </a:ln>
            <a:effectLst/>
          </c:spPr>
          <c:invertIfNegative val="0"/>
          <c:cat>
            <c:strRef>
              <c:f>Blad1!$A$2:$A$5</c:f>
              <c:strCache>
                <c:ptCount val="3"/>
                <c:pt idx="0">
                  <c:v>Texel</c:v>
                </c:pt>
                <c:pt idx="1">
                  <c:v>Den Helder </c:v>
                </c:pt>
                <c:pt idx="2">
                  <c:v>Hollands Kroon</c:v>
                </c:pt>
              </c:strCache>
            </c:strRef>
          </c:cat>
          <c:val>
            <c:numRef>
              <c:f>Blad1!$E$2:$E$5</c:f>
              <c:numCache>
                <c:formatCode>General</c:formatCode>
                <c:ptCount val="4"/>
                <c:pt idx="0">
                  <c:v>6244</c:v>
                </c:pt>
                <c:pt idx="1">
                  <c:v>39730</c:v>
                </c:pt>
                <c:pt idx="2">
                  <c:v>24731</c:v>
                </c:pt>
              </c:numCache>
            </c:numRef>
          </c:val>
        </c:ser>
        <c:dLbls>
          <c:showLegendKey val="0"/>
          <c:showVal val="0"/>
          <c:showCatName val="0"/>
          <c:showSerName val="0"/>
          <c:showPercent val="0"/>
          <c:showBubbleSize val="0"/>
        </c:dLbls>
        <c:gapWidth val="219"/>
        <c:overlap val="-27"/>
        <c:axId val="544710040"/>
        <c:axId val="544706120"/>
      </c:barChart>
      <c:catAx>
        <c:axId val="54471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544706120"/>
        <c:crosses val="autoZero"/>
        <c:auto val="1"/>
        <c:lblAlgn val="ctr"/>
        <c:lblOffset val="100"/>
        <c:noMultiLvlLbl val="0"/>
      </c:catAx>
      <c:valAx>
        <c:axId val="54470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544710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0090B-5477-4331-83C4-669DBF13ACF6}" type="datetimeFigureOut">
              <a:rPr lang="nl-NL" smtClean="0"/>
              <a:t>16-2-2017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729E6-7CFD-4A2C-8F15-27A30540537F}" type="slidenum">
              <a:rPr lang="nl-NL" smtClean="0"/>
              <a:t>‹nr.›</a:t>
            </a:fld>
            <a:endParaRPr lang="nl-NL"/>
          </a:p>
        </p:txBody>
      </p:sp>
    </p:spTree>
    <p:extLst>
      <p:ext uri="{BB962C8B-B14F-4D97-AF65-F5344CB8AC3E}">
        <p14:creationId xmlns:p14="http://schemas.microsoft.com/office/powerpoint/2010/main" val="254233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 van de vraag: Zichtbaar maken dat een brand sneller is dan de brandweer! Vergelijk: een brand in een woning verspreid zich binnen 3 minuten, terwijl de brandweer vaak pas na 8-15 minuten ter plaatse kan zijn! Je bent zélf de eerste aangewezen persoon om in actie te komen bij brand in huis. </a:t>
            </a:r>
          </a:p>
          <a:p>
            <a:r>
              <a:rPr lang="nl-NL" dirty="0" smtClean="0"/>
              <a:t>De 2e vraag gaat dan ook over de belangrijkste oorzaak van brand.</a:t>
            </a:r>
          </a:p>
          <a:p>
            <a:endParaRPr lang="nl-NL" dirty="0"/>
          </a:p>
        </p:txBody>
      </p:sp>
      <p:sp>
        <p:nvSpPr>
          <p:cNvPr id="4" name="Tijdelijke aanduiding voor dianummer 3"/>
          <p:cNvSpPr>
            <a:spLocks noGrp="1"/>
          </p:cNvSpPr>
          <p:nvPr>
            <p:ph type="sldNum" sz="quarter" idx="10"/>
          </p:nvPr>
        </p:nvSpPr>
        <p:spPr/>
        <p:txBody>
          <a:bodyPr/>
          <a:lstStyle/>
          <a:p>
            <a:fld id="{BF6824D2-824F-4273-9B81-A1970FCD50BF}" type="slidenum">
              <a:rPr lang="nl-NL" smtClean="0"/>
              <a:t>7</a:t>
            </a:fld>
            <a:endParaRPr lang="nl-NL"/>
          </a:p>
        </p:txBody>
      </p:sp>
    </p:spTree>
    <p:extLst>
      <p:ext uri="{BB962C8B-B14F-4D97-AF65-F5344CB8AC3E}">
        <p14:creationId xmlns:p14="http://schemas.microsoft.com/office/powerpoint/2010/main" val="330898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 van de vraag: Zichtbaar maken dat een brand sneller is dan de brandweer! Vergelijk: een brand in een woning verspreid zich binnen 3 minuten, terwijl de brandweer vaak pas na 8-15 minuten ter plaatse kan zijn! Je bent zélf de eerste aangewezen persoon om in actie te komen bij brand in huis. </a:t>
            </a:r>
          </a:p>
          <a:p>
            <a:r>
              <a:rPr lang="nl-NL" dirty="0" smtClean="0"/>
              <a:t>De 2e vraag gaat dan ook over de belangrijkste oorzaak van brand.</a:t>
            </a:r>
          </a:p>
          <a:p>
            <a:endParaRPr lang="nl-NL" dirty="0"/>
          </a:p>
        </p:txBody>
      </p:sp>
      <p:sp>
        <p:nvSpPr>
          <p:cNvPr id="4" name="Tijdelijke aanduiding voor dianummer 3"/>
          <p:cNvSpPr>
            <a:spLocks noGrp="1"/>
          </p:cNvSpPr>
          <p:nvPr>
            <p:ph type="sldNum" sz="quarter" idx="10"/>
          </p:nvPr>
        </p:nvSpPr>
        <p:spPr/>
        <p:txBody>
          <a:bodyPr/>
          <a:lstStyle/>
          <a:p>
            <a:fld id="{BF6824D2-824F-4273-9B81-A1970FCD50BF}" type="slidenum">
              <a:rPr lang="nl-NL" smtClean="0"/>
              <a:t>8</a:t>
            </a:fld>
            <a:endParaRPr lang="nl-NL"/>
          </a:p>
        </p:txBody>
      </p:sp>
    </p:spTree>
    <p:extLst>
      <p:ext uri="{BB962C8B-B14F-4D97-AF65-F5344CB8AC3E}">
        <p14:creationId xmlns:p14="http://schemas.microsoft.com/office/powerpoint/2010/main" val="348362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27687-316B-4D45-A3FF-5C0AEBB3C983}" type="slidenum">
              <a:rPr lang="nl-NL" altLang="nl-NL"/>
              <a:pPr/>
              <a:t>10</a:t>
            </a:fld>
            <a:endParaRPr lang="nl-NL" altLang="nl-NL"/>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nl-NL" altLang="nl-NL"/>
              <a:t>Een aantal stellingen en begrippen welke aanleiding geven tot het verzorgen van voorlichting bij de beroepsgroep werkzaam met zelfstandig wonende met een beperking.</a:t>
            </a:r>
          </a:p>
          <a:p>
            <a:endParaRPr lang="nl-NL" altLang="nl-NL"/>
          </a:p>
          <a:p>
            <a:r>
              <a:rPr lang="nl-NL" altLang="nl-NL"/>
              <a:t>http://www.msi.nl/veiligheidsregionhnnews/ShowArtikel.aspx?NieuwsbriefArtikelId=209&amp;beheer=false</a:t>
            </a:r>
          </a:p>
          <a:p>
            <a:endParaRPr lang="nl-NL" altLang="nl-NL"/>
          </a:p>
        </p:txBody>
      </p:sp>
    </p:spTree>
    <p:extLst>
      <p:ext uri="{BB962C8B-B14F-4D97-AF65-F5344CB8AC3E}">
        <p14:creationId xmlns:p14="http://schemas.microsoft.com/office/powerpoint/2010/main" val="323650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9116"/>
            <a:ext cx="7886700" cy="717551"/>
          </a:xfrm>
          <a:prstGeom prst="rect">
            <a:avLst/>
          </a:prstGeom>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en-US" dirty="0"/>
          </a:p>
        </p:txBody>
      </p:sp>
      <p:sp>
        <p:nvSpPr>
          <p:cNvPr id="3" name="Content Placeholder 2"/>
          <p:cNvSpPr>
            <a:spLocks noGrp="1"/>
          </p:cNvSpPr>
          <p:nvPr>
            <p:ph idx="1"/>
          </p:nvPr>
        </p:nvSpPr>
        <p:spPr>
          <a:xfrm>
            <a:off x="628650" y="2294467"/>
            <a:ext cx="7886700" cy="3882496"/>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37421490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4556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2" name="Title 1"/>
          <p:cNvSpPr>
            <a:spLocks noGrp="1"/>
          </p:cNvSpPr>
          <p:nvPr>
            <p:ph type="title"/>
          </p:nvPr>
        </p:nvSpPr>
        <p:spPr>
          <a:xfrm>
            <a:off x="628650" y="1399116"/>
            <a:ext cx="7886700" cy="717551"/>
          </a:xfrm>
          <a:prstGeom prst="rect">
            <a:avLst/>
          </a:prstGeom>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en-US" dirty="0"/>
          </a:p>
        </p:txBody>
      </p:sp>
      <p:sp>
        <p:nvSpPr>
          <p:cNvPr id="3" name="Content Placeholder 2"/>
          <p:cNvSpPr>
            <a:spLocks noGrp="1"/>
          </p:cNvSpPr>
          <p:nvPr>
            <p:ph idx="1"/>
          </p:nvPr>
        </p:nvSpPr>
        <p:spPr>
          <a:xfrm>
            <a:off x="628650" y="2294467"/>
            <a:ext cx="3774017" cy="3882496"/>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2"/>
          <p:cNvSpPr>
            <a:spLocks noGrp="1"/>
          </p:cNvSpPr>
          <p:nvPr>
            <p:ph idx="10"/>
          </p:nvPr>
        </p:nvSpPr>
        <p:spPr>
          <a:xfrm>
            <a:off x="4730750" y="2294467"/>
            <a:ext cx="3774017" cy="3882496"/>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158285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Title 1"/>
          <p:cNvSpPr>
            <a:spLocks noGrp="1"/>
          </p:cNvSpPr>
          <p:nvPr>
            <p:ph type="title"/>
          </p:nvPr>
        </p:nvSpPr>
        <p:spPr>
          <a:xfrm>
            <a:off x="628650" y="1399116"/>
            <a:ext cx="7886700" cy="717551"/>
          </a:xfrm>
          <a:prstGeom prst="rect">
            <a:avLst/>
          </a:prstGeom>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291020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912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7A1B3153-CB10-4D3B-97BF-F1F7E5EA4AA8}" type="datetimeFigureOut">
              <a:rPr lang="nl-NL" smtClean="0"/>
              <a:t>16-2-2017</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946C0A86-4775-4B95-8E9C-B3359C38BF68}" type="slidenum">
              <a:rPr lang="nl-NL" smtClean="0"/>
              <a:t>‹nr.›</a:t>
            </a:fld>
            <a:endParaRPr lang="nl-NL"/>
          </a:p>
        </p:txBody>
      </p:sp>
    </p:spTree>
    <p:extLst>
      <p:ext uri="{BB962C8B-B14F-4D97-AF65-F5344CB8AC3E}">
        <p14:creationId xmlns:p14="http://schemas.microsoft.com/office/powerpoint/2010/main" val="194662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14400" y="2764800"/>
            <a:ext cx="7772400" cy="1362075"/>
          </a:xfrm>
          <a:prstGeom prst="rect">
            <a:avLst/>
          </a:prstGeom>
        </p:spPr>
        <p:txBody>
          <a:bodyPr anchor="t"/>
          <a:lstStyle>
            <a:lvl1pPr algn="l">
              <a:defRPr sz="3200" b="1" cap="none" baseline="0"/>
            </a:lvl1pPr>
          </a:lstStyle>
          <a:p>
            <a:r>
              <a:rPr lang="en-US" smtClean="0"/>
              <a:t>Titelstijl van model bewerken</a:t>
            </a:r>
            <a:endParaRPr lang="nl-NL"/>
          </a:p>
        </p:txBody>
      </p:sp>
    </p:spTree>
    <p:extLst>
      <p:ext uri="{BB962C8B-B14F-4D97-AF65-F5344CB8AC3E}">
        <p14:creationId xmlns:p14="http://schemas.microsoft.com/office/powerpoint/2010/main" val="27686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9116"/>
            <a:ext cx="7886700" cy="71755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nl-NL" dirty="0" smtClean="0"/>
              <a:t>Klik om de stijl te bewerken</a:t>
            </a:r>
            <a:endParaRPr lang="en-US" dirty="0"/>
          </a:p>
        </p:txBody>
      </p:sp>
      <p:sp>
        <p:nvSpPr>
          <p:cNvPr id="3" name="Content Placeholder 2"/>
          <p:cNvSpPr>
            <a:spLocks noGrp="1"/>
          </p:cNvSpPr>
          <p:nvPr>
            <p:ph idx="1"/>
          </p:nvPr>
        </p:nvSpPr>
        <p:spPr>
          <a:xfrm>
            <a:off x="628650" y="2294467"/>
            <a:ext cx="7886700" cy="3882496"/>
          </a:xfrm>
          <a:prstGeom prst="rect">
            <a:avLst/>
          </a:prstGeom>
        </p:spPr>
        <p:txBody>
          <a:bodyPr/>
          <a:lstStyle>
            <a:lvl1pPr>
              <a:defRPr sz="28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800">
                <a:solidFill>
                  <a:schemeClr val="bg1"/>
                </a:solidFill>
                <a:latin typeface="Arial" panose="020B0604020202020204" pitchFamily="34" charset="0"/>
                <a:cs typeface="Arial" panose="020B0604020202020204" pitchFamily="34" charset="0"/>
              </a:defRPr>
            </a:lvl4pPr>
            <a:lvl5pPr>
              <a:defRPr sz="2800">
                <a:solidFill>
                  <a:schemeClr val="bg1"/>
                </a:solidFill>
                <a:latin typeface="Arial" panose="020B0604020202020204" pitchFamily="34" charset="0"/>
                <a:cs typeface="Arial" panose="020B060402020202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564675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2" name="Title 1"/>
          <p:cNvSpPr>
            <a:spLocks noGrp="1"/>
          </p:cNvSpPr>
          <p:nvPr>
            <p:ph type="title"/>
          </p:nvPr>
        </p:nvSpPr>
        <p:spPr>
          <a:xfrm>
            <a:off x="628650" y="1399116"/>
            <a:ext cx="7886700" cy="71755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nl-NL" dirty="0" smtClean="0"/>
              <a:t>Klik om de stijl te bewerken</a:t>
            </a:r>
            <a:endParaRPr lang="en-US" dirty="0"/>
          </a:p>
        </p:txBody>
      </p:sp>
      <p:sp>
        <p:nvSpPr>
          <p:cNvPr id="3" name="Content Placeholder 2"/>
          <p:cNvSpPr>
            <a:spLocks noGrp="1"/>
          </p:cNvSpPr>
          <p:nvPr>
            <p:ph idx="1"/>
          </p:nvPr>
        </p:nvSpPr>
        <p:spPr>
          <a:xfrm>
            <a:off x="628650" y="2294467"/>
            <a:ext cx="3774017" cy="3882496"/>
          </a:xfrm>
          <a:prstGeom prst="rect">
            <a:avLst/>
          </a:prstGeom>
        </p:spPr>
        <p:txBody>
          <a:bodyPr/>
          <a:lstStyle>
            <a:lvl1pPr>
              <a:defRPr sz="28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800">
                <a:solidFill>
                  <a:schemeClr val="bg1"/>
                </a:solidFill>
                <a:latin typeface="Arial" panose="020B0604020202020204" pitchFamily="34" charset="0"/>
                <a:cs typeface="Arial" panose="020B0604020202020204" pitchFamily="34" charset="0"/>
              </a:defRPr>
            </a:lvl4pPr>
            <a:lvl5pPr>
              <a:defRPr sz="2800">
                <a:solidFill>
                  <a:schemeClr val="bg1"/>
                </a:solidFill>
                <a:latin typeface="Arial" panose="020B0604020202020204" pitchFamily="34" charset="0"/>
                <a:cs typeface="Arial" panose="020B060402020202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Content Placeholder 2"/>
          <p:cNvSpPr>
            <a:spLocks noGrp="1"/>
          </p:cNvSpPr>
          <p:nvPr>
            <p:ph idx="10"/>
          </p:nvPr>
        </p:nvSpPr>
        <p:spPr>
          <a:xfrm>
            <a:off x="4730750" y="2294467"/>
            <a:ext cx="3774017" cy="3882496"/>
          </a:xfrm>
          <a:prstGeom prst="rect">
            <a:avLst/>
          </a:prstGeom>
        </p:spPr>
        <p:txBody>
          <a:bodyPr/>
          <a:lstStyle>
            <a:lvl1pPr>
              <a:defRPr sz="28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800">
                <a:solidFill>
                  <a:schemeClr val="bg1"/>
                </a:solidFill>
                <a:latin typeface="Arial" panose="020B0604020202020204" pitchFamily="34" charset="0"/>
                <a:cs typeface="Arial" panose="020B0604020202020204" pitchFamily="34" charset="0"/>
              </a:defRPr>
            </a:lvl3pPr>
            <a:lvl4pPr>
              <a:defRPr sz="2800">
                <a:solidFill>
                  <a:schemeClr val="bg1"/>
                </a:solidFill>
                <a:latin typeface="Arial" panose="020B0604020202020204" pitchFamily="34" charset="0"/>
                <a:cs typeface="Arial" panose="020B0604020202020204" pitchFamily="34" charset="0"/>
              </a:defRPr>
            </a:lvl4pPr>
            <a:lvl5pPr>
              <a:defRPr sz="2800">
                <a:solidFill>
                  <a:schemeClr val="bg1"/>
                </a:solidFill>
                <a:latin typeface="Arial" panose="020B0604020202020204" pitchFamily="34" charset="0"/>
                <a:cs typeface="Arial" panose="020B060402020202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09335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7" name="Title 1"/>
          <p:cNvSpPr>
            <a:spLocks noGrp="1"/>
          </p:cNvSpPr>
          <p:nvPr>
            <p:ph type="title"/>
          </p:nvPr>
        </p:nvSpPr>
        <p:spPr>
          <a:xfrm>
            <a:off x="628650" y="1399116"/>
            <a:ext cx="7886700" cy="71755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782874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 y="6518583"/>
            <a:ext cx="9143995" cy="339417"/>
          </a:xfrm>
          <a:prstGeom prst="rect">
            <a:avLst/>
          </a:prstGeom>
        </p:spPr>
      </p:pic>
      <p:pic>
        <p:nvPicPr>
          <p:cNvPr id="6"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6170" y="375276"/>
            <a:ext cx="2058596" cy="805824"/>
          </a:xfrm>
          <a:prstGeom prst="rect">
            <a:avLst/>
          </a:prstGeom>
        </p:spPr>
      </p:pic>
      <p:pic>
        <p:nvPicPr>
          <p:cNvPr id="7" name="Content Placeholder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91716" y="0"/>
            <a:ext cx="1828959" cy="1085182"/>
          </a:xfrm>
          <a:prstGeom prst="rect">
            <a:avLst/>
          </a:prstGeom>
        </p:spPr>
      </p:pic>
    </p:spTree>
    <p:extLst>
      <p:ext uri="{BB962C8B-B14F-4D97-AF65-F5344CB8AC3E}">
        <p14:creationId xmlns:p14="http://schemas.microsoft.com/office/powerpoint/2010/main" val="2271836795"/>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1" r:id="rId3"/>
    <p:sldLayoutId id="2147483667" r:id="rId4"/>
    <p:sldLayoutId id="2147483680" r:id="rId5"/>
    <p:sldLayoutId id="2147483681"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40024"/>
        </a:solid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rotWithShape="1">
          <a:blip r:embed="rId6">
            <a:extLst>
              <a:ext uri="{28A0092B-C50C-407E-A947-70E740481C1C}">
                <a14:useLocalDpi xmlns:a14="http://schemas.microsoft.com/office/drawing/2010/main" val="0"/>
              </a:ext>
            </a:extLst>
          </a:blip>
          <a:srcRect b="55375"/>
          <a:stretch/>
        </p:blipFill>
        <p:spPr>
          <a:xfrm>
            <a:off x="445571" y="396054"/>
            <a:ext cx="2030144" cy="334629"/>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18583"/>
            <a:ext cx="9144000" cy="339417"/>
          </a:xfrm>
          <a:prstGeom prst="rect">
            <a:avLst/>
          </a:prstGeom>
        </p:spPr>
      </p:pic>
      <p:pic>
        <p:nvPicPr>
          <p:cNvPr id="7" name="Content Placeholder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91716" y="0"/>
            <a:ext cx="1828959" cy="1085182"/>
          </a:xfrm>
          <a:prstGeom prst="rect">
            <a:avLst/>
          </a:prstGeom>
        </p:spPr>
      </p:pic>
    </p:spTree>
    <p:extLst>
      <p:ext uri="{BB962C8B-B14F-4D97-AF65-F5344CB8AC3E}">
        <p14:creationId xmlns:p14="http://schemas.microsoft.com/office/powerpoint/2010/main" val="18590219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9" r:id="rId3"/>
    <p:sldLayoutId id="214748367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7.emf"/><Relationship Id="rId5" Type="http://schemas.openxmlformats.org/officeDocument/2006/relationships/hyperlink" Target="https://www.youtube.com/watch?v=4nY5VAZKsn0"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youtube.com/watch?v=w3PCpcmMfyw"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atdoejijbijbrand.nl/" TargetMode="External"/><Relationship Id="rId2" Type="http://schemas.openxmlformats.org/officeDocument/2006/relationships/hyperlink" Target="http://www.brandveiligheidthuis.nl/" TargetMode="External"/><Relationship Id="rId1" Type="http://schemas.openxmlformats.org/officeDocument/2006/relationships/slideLayout" Target="../slideLayouts/slideLayout1.xml"/><Relationship Id="rId6" Type="http://schemas.openxmlformats.org/officeDocument/2006/relationships/hyperlink" Target="http://verkleindekansopbrand.nl/" TargetMode="External"/><Relationship Id="rId5" Type="http://schemas.openxmlformats.org/officeDocument/2006/relationships/hyperlink" Target="http://www.brandweer.nl/woningcheck-app" TargetMode="External"/><Relationship Id="rId4" Type="http://schemas.openxmlformats.org/officeDocument/2006/relationships/hyperlink" Target="http://www.bvltool.n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youtu.be/2i7fYWhlVg8"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EWWptDxWl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customXml" Target="../../customXml/item4.xml"/><Relationship Id="rId1" Type="http://schemas.openxmlformats.org/officeDocument/2006/relationships/customXml" Target="../../customXml/item3.xml"/><Relationship Id="rId6" Type="http://schemas.openxmlformats.org/officeDocument/2006/relationships/hyperlink" Target="http://verkleindekansopbrand.nl/" TargetMode="Externa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40871" y="1912722"/>
            <a:ext cx="7088704" cy="872074"/>
          </a:xfrm>
          <a:prstGeom prst="rect">
            <a:avLst/>
          </a:prstGeom>
          <a:solidFill>
            <a:schemeClr val="bg1"/>
          </a:solidFill>
        </p:spPr>
        <p:txBody>
          <a:bodyPr wrap="square" lIns="216000" tIns="86400" rtlCol="0">
            <a:spAutoFit/>
          </a:bodyPr>
          <a:lstStyle/>
          <a:p>
            <a:r>
              <a:rPr lang="nl-NL" sz="2400" b="1" dirty="0" smtClean="0">
                <a:solidFill>
                  <a:srgbClr val="D40024"/>
                </a:solidFill>
                <a:latin typeface="Arial" panose="020B0604020202020204" pitchFamily="34" charset="0"/>
                <a:cs typeface="Arial" panose="020B0604020202020204" pitchFamily="34" charset="0"/>
              </a:rPr>
              <a:t>Invloed van vergrijzing op brandveiligheid  </a:t>
            </a:r>
          </a:p>
          <a:p>
            <a:endParaRPr lang="nl-NL" sz="2400" dirty="0">
              <a:solidFill>
                <a:srgbClr val="D40024"/>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18583"/>
            <a:ext cx="9144000" cy="33941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5375"/>
          <a:stretch/>
        </p:blipFill>
        <p:spPr>
          <a:xfrm>
            <a:off x="445571" y="396054"/>
            <a:ext cx="2030144" cy="334629"/>
          </a:xfrm>
          <a:prstGeom prst="rect">
            <a:avLst/>
          </a:prstGeom>
        </p:spPr>
      </p:pic>
      <p:grpSp>
        <p:nvGrpSpPr>
          <p:cNvPr id="7" name="Group 6"/>
          <p:cNvGrpSpPr/>
          <p:nvPr/>
        </p:nvGrpSpPr>
        <p:grpSpPr>
          <a:xfrm>
            <a:off x="7105747" y="0"/>
            <a:ext cx="1702677" cy="1651539"/>
            <a:chOff x="7105747" y="0"/>
            <a:chExt cx="1702677" cy="1651539"/>
          </a:xfrm>
        </p:grpSpPr>
        <p:sp>
          <p:nvSpPr>
            <p:cNvPr id="10" name="Rounded Rectangle 5"/>
            <p:cNvSpPr/>
            <p:nvPr/>
          </p:nvSpPr>
          <p:spPr>
            <a:xfrm>
              <a:off x="7105747" y="6994"/>
              <a:ext cx="1702677" cy="1644545"/>
            </a:xfrm>
            <a:custGeom>
              <a:avLst/>
              <a:gdLst>
                <a:gd name="connsiteX0" fmla="*/ 0 w 1847850"/>
                <a:gd name="connsiteY0" fmla="*/ 280464 h 1682750"/>
                <a:gd name="connsiteX1" fmla="*/ 280464 w 1847850"/>
                <a:gd name="connsiteY1" fmla="*/ 0 h 1682750"/>
                <a:gd name="connsiteX2" fmla="*/ 1567386 w 1847850"/>
                <a:gd name="connsiteY2" fmla="*/ 0 h 1682750"/>
                <a:gd name="connsiteX3" fmla="*/ 1847850 w 1847850"/>
                <a:gd name="connsiteY3" fmla="*/ 280464 h 1682750"/>
                <a:gd name="connsiteX4" fmla="*/ 1847850 w 1847850"/>
                <a:gd name="connsiteY4" fmla="*/ 1402286 h 1682750"/>
                <a:gd name="connsiteX5" fmla="*/ 1567386 w 1847850"/>
                <a:gd name="connsiteY5" fmla="*/ 1682750 h 1682750"/>
                <a:gd name="connsiteX6" fmla="*/ 280464 w 1847850"/>
                <a:gd name="connsiteY6" fmla="*/ 1682750 h 1682750"/>
                <a:gd name="connsiteX7" fmla="*/ 0 w 1847850"/>
                <a:gd name="connsiteY7" fmla="*/ 1402286 h 1682750"/>
                <a:gd name="connsiteX8" fmla="*/ 0 w 1847850"/>
                <a:gd name="connsiteY8" fmla="*/ 280464 h 1682750"/>
                <a:gd name="connsiteX0" fmla="*/ 0 w 1847850"/>
                <a:gd name="connsiteY0" fmla="*/ 280464 h 1682750"/>
                <a:gd name="connsiteX1" fmla="*/ 280464 w 1847850"/>
                <a:gd name="connsiteY1" fmla="*/ 0 h 1682750"/>
                <a:gd name="connsiteX2" fmla="*/ 1567386 w 1847850"/>
                <a:gd name="connsiteY2" fmla="*/ 0 h 1682750"/>
                <a:gd name="connsiteX3" fmla="*/ 1847850 w 1847850"/>
                <a:gd name="connsiteY3" fmla="*/ 280464 h 1682750"/>
                <a:gd name="connsiteX4" fmla="*/ 1847850 w 1847850"/>
                <a:gd name="connsiteY4" fmla="*/ 1402286 h 1682750"/>
                <a:gd name="connsiteX5" fmla="*/ 1567386 w 1847850"/>
                <a:gd name="connsiteY5" fmla="*/ 1682750 h 1682750"/>
                <a:gd name="connsiteX6" fmla="*/ 280464 w 1847850"/>
                <a:gd name="connsiteY6" fmla="*/ 1682750 h 1682750"/>
                <a:gd name="connsiteX7" fmla="*/ 0 w 1847850"/>
                <a:gd name="connsiteY7" fmla="*/ 1402286 h 1682750"/>
                <a:gd name="connsiteX8" fmla="*/ 0 w 1847850"/>
                <a:gd name="connsiteY8" fmla="*/ 280464 h 1682750"/>
                <a:gd name="connsiteX0" fmla="*/ 0 w 1847850"/>
                <a:gd name="connsiteY0" fmla="*/ 280464 h 1682750"/>
                <a:gd name="connsiteX1" fmla="*/ 1567386 w 1847850"/>
                <a:gd name="connsiteY1" fmla="*/ 0 h 1682750"/>
                <a:gd name="connsiteX2" fmla="*/ 1847850 w 1847850"/>
                <a:gd name="connsiteY2" fmla="*/ 280464 h 1682750"/>
                <a:gd name="connsiteX3" fmla="*/ 1847850 w 1847850"/>
                <a:gd name="connsiteY3" fmla="*/ 1402286 h 1682750"/>
                <a:gd name="connsiteX4" fmla="*/ 1567386 w 1847850"/>
                <a:gd name="connsiteY4" fmla="*/ 1682750 h 1682750"/>
                <a:gd name="connsiteX5" fmla="*/ 280464 w 1847850"/>
                <a:gd name="connsiteY5" fmla="*/ 1682750 h 1682750"/>
                <a:gd name="connsiteX6" fmla="*/ 0 w 1847850"/>
                <a:gd name="connsiteY6" fmla="*/ 1402286 h 1682750"/>
                <a:gd name="connsiteX7" fmla="*/ 0 w 1847850"/>
                <a:gd name="connsiteY7" fmla="*/ 280464 h 1682750"/>
                <a:gd name="connsiteX0" fmla="*/ 12700 w 1847850"/>
                <a:gd name="connsiteY0" fmla="*/ 107565 h 1776551"/>
                <a:gd name="connsiteX1" fmla="*/ 1567386 w 1847850"/>
                <a:gd name="connsiteY1" fmla="*/ 93801 h 1776551"/>
                <a:gd name="connsiteX2" fmla="*/ 1847850 w 1847850"/>
                <a:gd name="connsiteY2" fmla="*/ 374265 h 1776551"/>
                <a:gd name="connsiteX3" fmla="*/ 1847850 w 1847850"/>
                <a:gd name="connsiteY3" fmla="*/ 1496087 h 1776551"/>
                <a:gd name="connsiteX4" fmla="*/ 1567386 w 1847850"/>
                <a:gd name="connsiteY4" fmla="*/ 1776551 h 1776551"/>
                <a:gd name="connsiteX5" fmla="*/ 280464 w 1847850"/>
                <a:gd name="connsiteY5" fmla="*/ 1776551 h 1776551"/>
                <a:gd name="connsiteX6" fmla="*/ 0 w 1847850"/>
                <a:gd name="connsiteY6" fmla="*/ 1496087 h 1776551"/>
                <a:gd name="connsiteX7" fmla="*/ 12700 w 1847850"/>
                <a:gd name="connsiteY7" fmla="*/ 107565 h 1776551"/>
                <a:gd name="connsiteX0" fmla="*/ 12700 w 1847850"/>
                <a:gd name="connsiteY0" fmla="*/ 13764 h 1682750"/>
                <a:gd name="connsiteX1" fmla="*/ 1567386 w 1847850"/>
                <a:gd name="connsiteY1" fmla="*/ 0 h 1682750"/>
                <a:gd name="connsiteX2" fmla="*/ 1847850 w 1847850"/>
                <a:gd name="connsiteY2" fmla="*/ 280464 h 1682750"/>
                <a:gd name="connsiteX3" fmla="*/ 1847850 w 1847850"/>
                <a:gd name="connsiteY3" fmla="*/ 1402286 h 1682750"/>
                <a:gd name="connsiteX4" fmla="*/ 1567386 w 1847850"/>
                <a:gd name="connsiteY4" fmla="*/ 1682750 h 1682750"/>
                <a:gd name="connsiteX5" fmla="*/ 280464 w 1847850"/>
                <a:gd name="connsiteY5" fmla="*/ 1682750 h 1682750"/>
                <a:gd name="connsiteX6" fmla="*/ 0 w 1847850"/>
                <a:gd name="connsiteY6" fmla="*/ 1402286 h 1682750"/>
                <a:gd name="connsiteX7" fmla="*/ 12700 w 1847850"/>
                <a:gd name="connsiteY7" fmla="*/ 13764 h 1682750"/>
                <a:gd name="connsiteX0" fmla="*/ 12700 w 1847850"/>
                <a:gd name="connsiteY0" fmla="*/ 0 h 1668986"/>
                <a:gd name="connsiteX1" fmla="*/ 1847850 w 1847850"/>
                <a:gd name="connsiteY1" fmla="*/ 266700 h 1668986"/>
                <a:gd name="connsiteX2" fmla="*/ 1847850 w 1847850"/>
                <a:gd name="connsiteY2" fmla="*/ 1388522 h 1668986"/>
                <a:gd name="connsiteX3" fmla="*/ 1567386 w 1847850"/>
                <a:gd name="connsiteY3" fmla="*/ 1668986 h 1668986"/>
                <a:gd name="connsiteX4" fmla="*/ 280464 w 1847850"/>
                <a:gd name="connsiteY4" fmla="*/ 1668986 h 1668986"/>
                <a:gd name="connsiteX5" fmla="*/ 0 w 1847850"/>
                <a:gd name="connsiteY5" fmla="*/ 1388522 h 1668986"/>
                <a:gd name="connsiteX6" fmla="*/ 12700 w 1847850"/>
                <a:gd name="connsiteY6" fmla="*/ 0 h 1668986"/>
                <a:gd name="connsiteX0" fmla="*/ 12700 w 1873250"/>
                <a:gd name="connsiteY0" fmla="*/ 6350 h 1675336"/>
                <a:gd name="connsiteX1" fmla="*/ 1873250 w 1873250"/>
                <a:gd name="connsiteY1" fmla="*/ 0 h 1675336"/>
                <a:gd name="connsiteX2" fmla="*/ 1847850 w 1873250"/>
                <a:gd name="connsiteY2" fmla="*/ 1394872 h 1675336"/>
                <a:gd name="connsiteX3" fmla="*/ 1567386 w 1873250"/>
                <a:gd name="connsiteY3" fmla="*/ 1675336 h 1675336"/>
                <a:gd name="connsiteX4" fmla="*/ 280464 w 1873250"/>
                <a:gd name="connsiteY4" fmla="*/ 1675336 h 1675336"/>
                <a:gd name="connsiteX5" fmla="*/ 0 w 1873250"/>
                <a:gd name="connsiteY5" fmla="*/ 1394872 h 1675336"/>
                <a:gd name="connsiteX6" fmla="*/ 12700 w 1873250"/>
                <a:gd name="connsiteY6" fmla="*/ 6350 h 1675336"/>
                <a:gd name="connsiteX0" fmla="*/ 12700 w 1847850"/>
                <a:gd name="connsiteY0" fmla="*/ 6350 h 1675336"/>
                <a:gd name="connsiteX1" fmla="*/ 1847850 w 1847850"/>
                <a:gd name="connsiteY1" fmla="*/ 0 h 1675336"/>
                <a:gd name="connsiteX2" fmla="*/ 1847850 w 1847850"/>
                <a:gd name="connsiteY2" fmla="*/ 1394872 h 1675336"/>
                <a:gd name="connsiteX3" fmla="*/ 1567386 w 1847850"/>
                <a:gd name="connsiteY3" fmla="*/ 1675336 h 1675336"/>
                <a:gd name="connsiteX4" fmla="*/ 280464 w 1847850"/>
                <a:gd name="connsiteY4" fmla="*/ 1675336 h 1675336"/>
                <a:gd name="connsiteX5" fmla="*/ 0 w 1847850"/>
                <a:gd name="connsiteY5" fmla="*/ 1394872 h 1675336"/>
                <a:gd name="connsiteX6" fmla="*/ 12700 w 1847850"/>
                <a:gd name="connsiteY6" fmla="*/ 6350 h 167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0" h="1675336">
                  <a:moveTo>
                    <a:pt x="12700" y="6350"/>
                  </a:moveTo>
                  <a:lnTo>
                    <a:pt x="1847850" y="0"/>
                  </a:lnTo>
                  <a:lnTo>
                    <a:pt x="1847850" y="1394872"/>
                  </a:lnTo>
                  <a:cubicBezTo>
                    <a:pt x="1847850" y="1549768"/>
                    <a:pt x="1722282" y="1675336"/>
                    <a:pt x="1567386" y="1675336"/>
                  </a:cubicBezTo>
                  <a:lnTo>
                    <a:pt x="280464" y="1675336"/>
                  </a:lnTo>
                  <a:cubicBezTo>
                    <a:pt x="125568" y="1675336"/>
                    <a:pt x="0" y="1549768"/>
                    <a:pt x="0" y="1394872"/>
                  </a:cubicBezTo>
                  <a:lnTo>
                    <a:pt x="12700" y="6350"/>
                  </a:lnTo>
                  <a:close/>
                </a:path>
              </a:pathLst>
            </a:custGeom>
            <a:solidFill>
              <a:srgbClr val="EC73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72000" bIns="108000" rtlCol="0" anchor="t" anchorCtr="0">
              <a:spAutoFit/>
            </a:bodyPr>
            <a:lstStyle/>
            <a:p>
              <a:r>
                <a:rPr lang="nl-NL" sz="2000" b="1" dirty="0" smtClean="0">
                  <a:solidFill>
                    <a:srgbClr val="162883"/>
                  </a:solidFill>
                  <a:latin typeface="Arial" panose="020B0604020202020204" pitchFamily="34" charset="0"/>
                  <a:cs typeface="Arial" panose="020B0604020202020204" pitchFamily="34" charset="0"/>
                </a:rPr>
                <a:t>Presentatie</a:t>
              </a:r>
              <a:endParaRPr lang="nl-NL" sz="2200" b="1" dirty="0" smtClean="0">
                <a:solidFill>
                  <a:srgbClr val="162883"/>
                </a:solidFill>
                <a:latin typeface="Arial" panose="020B0604020202020204" pitchFamily="34" charset="0"/>
                <a:cs typeface="Arial" panose="020B0604020202020204" pitchFamily="34" charset="0"/>
              </a:endParaRPr>
            </a:p>
            <a:p>
              <a:endParaRPr lang="nl-NL" sz="14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253" r="5652" b="43760"/>
            <a:stretch/>
          </p:blipFill>
          <p:spPr>
            <a:xfrm>
              <a:off x="7105747" y="0"/>
              <a:ext cx="1702677" cy="1011475"/>
            </a:xfrm>
            <a:prstGeom prst="rect">
              <a:avLst/>
            </a:prstGeom>
          </p:spPr>
        </p:pic>
      </p:grpSp>
      <p:pic>
        <p:nvPicPr>
          <p:cNvPr id="12" name="Afbeelding 11">
            <a:hlinkClick r:id="rId5"/>
          </p:cNvPr>
          <p:cNvPicPr>
            <a:picLocks noChangeAspect="1"/>
          </p:cNvPicPr>
          <p:nvPr/>
        </p:nvPicPr>
        <p:blipFill>
          <a:blip r:embed="rId6"/>
          <a:stretch>
            <a:fillRect/>
          </a:stretch>
        </p:blipFill>
        <p:spPr>
          <a:xfrm>
            <a:off x="765223" y="3067689"/>
            <a:ext cx="7440000" cy="3168000"/>
          </a:xfrm>
          <a:prstGeom prst="rect">
            <a:avLst/>
          </a:prstGeom>
        </p:spPr>
      </p:pic>
    </p:spTree>
    <p:extLst>
      <p:ext uri="{BB962C8B-B14F-4D97-AF65-F5344CB8AC3E}">
        <p14:creationId xmlns:p14="http://schemas.microsoft.com/office/powerpoint/2010/main" val="522772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nl-NL" altLang="nl-NL" dirty="0" smtClean="0"/>
              <a:t>Waarom bijeenkomst</a:t>
            </a:r>
            <a:endParaRPr lang="nl-NL" altLang="nl-NL" dirty="0">
              <a:solidFill>
                <a:schemeClr val="bg1"/>
              </a:solidFill>
            </a:endParaRPr>
          </a:p>
        </p:txBody>
      </p:sp>
      <p:sp>
        <p:nvSpPr>
          <p:cNvPr id="4100" name="Oval 4"/>
          <p:cNvSpPr>
            <a:spLocks noGrp="1" noChangeArrowheads="1"/>
          </p:cNvSpPr>
          <p:nvPr>
            <p:ph type="body" idx="1"/>
          </p:nvPr>
        </p:nvSpPr>
        <p:spPr>
          <a:xfrm>
            <a:off x="323850" y="2708275"/>
            <a:ext cx="4175125" cy="2809875"/>
          </a:xfrm>
          <a:prstGeom prst="ellipse">
            <a:avLst/>
          </a:prstGeom>
          <a:solidFill>
            <a:schemeClr val="bg1">
              <a:alpha val="0"/>
            </a:schemeClr>
          </a:solidFill>
          <a:ln w="57150" algn="ctr">
            <a:solidFill>
              <a:schemeClr val="tx1"/>
            </a:solidFill>
            <a:round/>
            <a:headEnd/>
            <a:tailEnd/>
          </a:ln>
        </p:spPr>
        <p:txBody>
          <a:bodyPr/>
          <a:lstStyle/>
          <a:p>
            <a:pPr marL="0" indent="0">
              <a:lnSpc>
                <a:spcPct val="80000"/>
              </a:lnSpc>
              <a:buNone/>
            </a:pPr>
            <a:endParaRPr lang="nl-NL" altLang="nl-NL" sz="1600" dirty="0" smtClean="0"/>
          </a:p>
          <a:p>
            <a:pPr marL="0" indent="0">
              <a:lnSpc>
                <a:spcPct val="80000"/>
              </a:lnSpc>
              <a:buNone/>
            </a:pPr>
            <a:r>
              <a:rPr lang="nl-NL" altLang="nl-NL" sz="1600" dirty="0" smtClean="0"/>
              <a:t>Brandweer </a:t>
            </a:r>
            <a:r>
              <a:rPr lang="nl-NL" altLang="nl-NL" sz="1600" dirty="0"/>
              <a:t>maakt zich zorgen over de ontwikkelingen in de maatschappij met betrekking tot het langer thuis wonen van mensen en de voorzieningen</a:t>
            </a:r>
            <a:r>
              <a:rPr lang="nl-NL" altLang="nl-NL" sz="1400" dirty="0"/>
              <a:t>.</a:t>
            </a:r>
          </a:p>
        </p:txBody>
      </p:sp>
      <p:sp>
        <p:nvSpPr>
          <p:cNvPr id="4101" name="Oval 5"/>
          <p:cNvSpPr>
            <a:spLocks noChangeArrowheads="1"/>
          </p:cNvSpPr>
          <p:nvPr/>
        </p:nvSpPr>
        <p:spPr bwMode="auto">
          <a:xfrm>
            <a:off x="4364038" y="4129351"/>
            <a:ext cx="4392612" cy="1295400"/>
          </a:xfrm>
          <a:prstGeom prst="ellipse">
            <a:avLst/>
          </a:prstGeom>
          <a:solidFill>
            <a:schemeClr val="bg1">
              <a:alpha val="0"/>
            </a:schemeClr>
          </a:solidFill>
          <a:ln w="571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3200">
                <a:solidFill>
                  <a:schemeClr val="tx1"/>
                </a:solidFill>
                <a:latin typeface="Arial" panose="020B0604020202020204" pitchFamily="34" charset="0"/>
                <a:cs typeface="Arial" panose="020B0604020202020204" pitchFamily="34" charset="0"/>
              </a:defRPr>
            </a:lvl1pPr>
            <a:lvl2pPr marL="742950" indent="-285750">
              <a:buChar char="–"/>
              <a:defRPr sz="2800">
                <a:solidFill>
                  <a:schemeClr val="tx1"/>
                </a:solidFill>
                <a:latin typeface="Arial" panose="020B0604020202020204" pitchFamily="34" charset="0"/>
                <a:cs typeface="Arial" panose="020B0604020202020204" pitchFamily="34" charset="0"/>
              </a:defRPr>
            </a:lvl2pPr>
            <a:lvl3pPr marL="1143000" indent="-228600">
              <a:buChar char="•"/>
              <a:defRPr sz="2400">
                <a:solidFill>
                  <a:schemeClr val="tx1"/>
                </a:solidFill>
                <a:latin typeface="Arial" panose="020B0604020202020204" pitchFamily="34" charset="0"/>
                <a:cs typeface="Arial" panose="020B0604020202020204" pitchFamily="34" charset="0"/>
              </a:defRPr>
            </a:lvl3pPr>
            <a:lvl4pPr marL="1600200" indent="-228600">
              <a:buChar char="–"/>
              <a:defRPr sz="2000">
                <a:solidFill>
                  <a:schemeClr val="tx1"/>
                </a:solidFill>
                <a:latin typeface="Arial" panose="020B0604020202020204" pitchFamily="34" charset="0"/>
                <a:cs typeface="Arial" panose="020B0604020202020204" pitchFamily="34" charset="0"/>
              </a:defRPr>
            </a:lvl4pPr>
            <a:lvl5pPr marL="2057400" indent="-22860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nSpc>
                <a:spcPct val="80000"/>
              </a:lnSpc>
              <a:buNone/>
            </a:pPr>
            <a:endParaRPr lang="nl-NL" altLang="nl-NL" sz="1600" dirty="0" smtClean="0"/>
          </a:p>
          <a:p>
            <a:pPr marL="0" indent="0">
              <a:lnSpc>
                <a:spcPct val="80000"/>
              </a:lnSpc>
              <a:buNone/>
            </a:pPr>
            <a:r>
              <a:rPr lang="nl-NL" altLang="nl-NL" sz="1600" dirty="0" smtClean="0"/>
              <a:t>De </a:t>
            </a:r>
            <a:r>
              <a:rPr lang="nl-NL" altLang="nl-NL" sz="1600" dirty="0"/>
              <a:t>problematiek wordt nog onvoldoende onder ogen gezien.</a:t>
            </a:r>
          </a:p>
        </p:txBody>
      </p:sp>
      <p:sp>
        <p:nvSpPr>
          <p:cNvPr id="4102" name="Oval 6"/>
          <p:cNvSpPr>
            <a:spLocks noChangeArrowheads="1"/>
          </p:cNvSpPr>
          <p:nvPr/>
        </p:nvSpPr>
        <p:spPr bwMode="auto">
          <a:xfrm>
            <a:off x="4140200" y="2307166"/>
            <a:ext cx="5003800" cy="1728787"/>
          </a:xfrm>
          <a:prstGeom prst="ellipse">
            <a:avLst/>
          </a:prstGeom>
          <a:solidFill>
            <a:schemeClr val="bg1">
              <a:alpha val="0"/>
            </a:schemeClr>
          </a:solidFill>
          <a:ln w="571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3200">
                <a:solidFill>
                  <a:schemeClr val="tx1"/>
                </a:solidFill>
                <a:latin typeface="Arial" panose="020B0604020202020204" pitchFamily="34" charset="0"/>
                <a:cs typeface="Arial" panose="020B0604020202020204" pitchFamily="34" charset="0"/>
              </a:defRPr>
            </a:lvl1pPr>
            <a:lvl2pPr marL="742950" indent="-285750">
              <a:buChar char="–"/>
              <a:defRPr sz="2800">
                <a:solidFill>
                  <a:schemeClr val="tx1"/>
                </a:solidFill>
                <a:latin typeface="Arial" panose="020B0604020202020204" pitchFamily="34" charset="0"/>
                <a:cs typeface="Arial" panose="020B0604020202020204" pitchFamily="34" charset="0"/>
              </a:defRPr>
            </a:lvl2pPr>
            <a:lvl3pPr marL="1143000" indent="-228600">
              <a:buChar char="•"/>
              <a:defRPr sz="2400">
                <a:solidFill>
                  <a:schemeClr val="tx1"/>
                </a:solidFill>
                <a:latin typeface="Arial" panose="020B0604020202020204" pitchFamily="34" charset="0"/>
                <a:cs typeface="Arial" panose="020B0604020202020204" pitchFamily="34" charset="0"/>
              </a:defRPr>
            </a:lvl3pPr>
            <a:lvl4pPr marL="1600200" indent="-228600">
              <a:buChar char="–"/>
              <a:defRPr sz="2000">
                <a:solidFill>
                  <a:schemeClr val="tx1"/>
                </a:solidFill>
                <a:latin typeface="Arial" panose="020B0604020202020204" pitchFamily="34" charset="0"/>
                <a:cs typeface="Arial" panose="020B0604020202020204" pitchFamily="34" charset="0"/>
              </a:defRPr>
            </a:lvl4pPr>
            <a:lvl5pPr marL="2057400" indent="-228600">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nSpc>
                <a:spcPct val="80000"/>
              </a:lnSpc>
              <a:buNone/>
            </a:pPr>
            <a:endParaRPr lang="nl-NL" altLang="nl-NL" sz="1400" dirty="0" smtClean="0"/>
          </a:p>
          <a:p>
            <a:pPr marL="0" indent="0">
              <a:lnSpc>
                <a:spcPct val="80000"/>
              </a:lnSpc>
              <a:buNone/>
            </a:pPr>
            <a:r>
              <a:rPr lang="nl-NL" altLang="nl-NL" sz="1400" dirty="0" smtClean="0"/>
              <a:t>Als </a:t>
            </a:r>
            <a:r>
              <a:rPr lang="nl-NL" altLang="nl-NL" sz="1400" dirty="0"/>
              <a:t>er niets gebeurt, dan is binnen 20 jaar de helft van alle doden door woningbrand 65-plusser. </a:t>
            </a:r>
          </a:p>
        </p:txBody>
      </p:sp>
    </p:spTree>
    <p:extLst>
      <p:ext uri="{BB962C8B-B14F-4D97-AF65-F5344CB8AC3E}">
        <p14:creationId xmlns:p14="http://schemas.microsoft.com/office/powerpoint/2010/main" val="2521557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nimBg="1"/>
      <p:bldP spid="4101" grpId="0" animBg="1"/>
      <p:bldP spid="4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Bevolkingdata</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640015309"/>
              </p:ext>
            </p:extLst>
          </p:nvPr>
        </p:nvGraphicFramePr>
        <p:xfrm>
          <a:off x="628650" y="2293938"/>
          <a:ext cx="7886700" cy="3883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566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Fatale woningbranden 2015</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548446" y="3369275"/>
            <a:ext cx="7966904" cy="2240692"/>
          </a:xfrm>
          <a:prstGeom prst="rect">
            <a:avLst/>
          </a:prstGeom>
        </p:spPr>
      </p:pic>
    </p:spTree>
    <p:extLst>
      <p:ext uri="{BB962C8B-B14F-4D97-AF65-F5344CB8AC3E}">
        <p14:creationId xmlns:p14="http://schemas.microsoft.com/office/powerpoint/2010/main" val="2201395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Brandoorzaak bij ouderen</a:t>
            </a:r>
            <a:endParaRPr lang="nl-NL" dirty="0"/>
          </a:p>
        </p:txBody>
      </p:sp>
    </p:spTree>
    <p:extLst>
      <p:ext uri="{BB962C8B-B14F-4D97-AF65-F5344CB8AC3E}">
        <p14:creationId xmlns:p14="http://schemas.microsoft.com/office/powerpoint/2010/main" val="30587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Brandoorzaak bij ouderen</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7" y="1795600"/>
            <a:ext cx="8120063" cy="5218385"/>
          </a:xfrm>
          <a:prstGeom prst="rect">
            <a:avLst/>
          </a:prstGeom>
        </p:spPr>
      </p:pic>
    </p:spTree>
    <p:extLst>
      <p:ext uri="{BB962C8B-B14F-4D97-AF65-F5344CB8AC3E}">
        <p14:creationId xmlns:p14="http://schemas.microsoft.com/office/powerpoint/2010/main" val="2177486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Wat is brand &amp; hoe ontstaat het?</a:t>
            </a:r>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334338" y="1767069"/>
            <a:ext cx="3742267" cy="4535296"/>
          </a:xfrm>
          <a:prstGeom prst="rect">
            <a:avLst/>
          </a:prstGeom>
        </p:spPr>
      </p:pic>
      <p:sp>
        <p:nvSpPr>
          <p:cNvPr id="5" name="Tekstvak 4"/>
          <p:cNvSpPr txBox="1"/>
          <p:nvPr/>
        </p:nvSpPr>
        <p:spPr>
          <a:xfrm>
            <a:off x="2334338" y="2822614"/>
            <a:ext cx="1431097" cy="523220"/>
          </a:xfrm>
          <a:prstGeom prst="rect">
            <a:avLst/>
          </a:prstGeom>
          <a:noFill/>
        </p:spPr>
        <p:txBody>
          <a:bodyPr wrap="none" rtlCol="0">
            <a:spAutoFit/>
          </a:bodyPr>
          <a:lstStyle/>
          <a:p>
            <a:pPr algn="ctr"/>
            <a:r>
              <a:rPr lang="nl-NL" sz="2800" b="1" dirty="0" smtClean="0">
                <a:effectLst>
                  <a:outerShdw blurRad="38100" dist="38100" dir="2700000" algn="tl">
                    <a:srgbClr val="000000">
                      <a:alpha val="43137"/>
                    </a:srgbClr>
                  </a:outerShdw>
                </a:effectLst>
              </a:rPr>
              <a:t>Zuurstof</a:t>
            </a:r>
          </a:p>
        </p:txBody>
      </p:sp>
      <p:sp>
        <p:nvSpPr>
          <p:cNvPr id="8" name="Tekstvak 7"/>
          <p:cNvSpPr txBox="1"/>
          <p:nvPr/>
        </p:nvSpPr>
        <p:spPr>
          <a:xfrm>
            <a:off x="5767752" y="3662062"/>
            <a:ext cx="2110898" cy="523220"/>
          </a:xfrm>
          <a:prstGeom prst="rect">
            <a:avLst/>
          </a:prstGeom>
          <a:noFill/>
        </p:spPr>
        <p:txBody>
          <a:bodyPr wrap="none" rtlCol="0">
            <a:spAutoFit/>
          </a:bodyPr>
          <a:lstStyle/>
          <a:p>
            <a:pPr algn="ctr"/>
            <a:r>
              <a:rPr lang="nl-NL" sz="2800" b="1" dirty="0" smtClean="0">
                <a:effectLst>
                  <a:outerShdw blurRad="38100" dist="38100" dir="2700000" algn="tl">
                    <a:srgbClr val="000000">
                      <a:alpha val="43137"/>
                    </a:srgbClr>
                  </a:outerShdw>
                </a:effectLst>
              </a:rPr>
              <a:t>Temperatuur</a:t>
            </a:r>
          </a:p>
        </p:txBody>
      </p:sp>
      <p:sp>
        <p:nvSpPr>
          <p:cNvPr id="9" name="Tekstvak 8"/>
          <p:cNvSpPr txBox="1"/>
          <p:nvPr/>
        </p:nvSpPr>
        <p:spPr>
          <a:xfrm>
            <a:off x="3716663" y="5779145"/>
            <a:ext cx="1635961" cy="523220"/>
          </a:xfrm>
          <a:prstGeom prst="rect">
            <a:avLst/>
          </a:prstGeom>
          <a:noFill/>
        </p:spPr>
        <p:txBody>
          <a:bodyPr wrap="none" rtlCol="0">
            <a:spAutoFit/>
          </a:bodyPr>
          <a:lstStyle/>
          <a:p>
            <a:pPr algn="ctr"/>
            <a:r>
              <a:rPr lang="nl-NL" sz="2800" b="1" dirty="0" smtClean="0">
                <a:effectLst>
                  <a:outerShdw blurRad="38100" dist="38100" dir="2700000" algn="tl">
                    <a:srgbClr val="000000">
                      <a:alpha val="43137"/>
                    </a:srgbClr>
                  </a:outerShdw>
                </a:effectLst>
              </a:rPr>
              <a:t>Brandstof</a:t>
            </a:r>
            <a:endParaRPr lang="nl-NL" sz="2800" b="1" dirty="0">
              <a:effectLst>
                <a:outerShdw blurRad="38100" dist="38100" dir="2700000" algn="tl">
                  <a:srgbClr val="000000">
                    <a:alpha val="43137"/>
                  </a:srgbClr>
                </a:outerShdw>
              </a:effectLst>
            </a:endParaRPr>
          </a:p>
        </p:txBody>
      </p:sp>
      <p:sp>
        <p:nvSpPr>
          <p:cNvPr id="10" name="AutoShape 10"/>
          <p:cNvSpPr>
            <a:spLocks noChangeArrowheads="1"/>
          </p:cNvSpPr>
          <p:nvPr/>
        </p:nvSpPr>
        <p:spPr bwMode="auto">
          <a:xfrm>
            <a:off x="2691386" y="2460456"/>
            <a:ext cx="3385219" cy="2876922"/>
          </a:xfrm>
          <a:prstGeom prst="triangle">
            <a:avLst>
              <a:gd name="adj" fmla="val 50000"/>
            </a:avLst>
          </a:prstGeom>
          <a:noFill/>
          <a:ln w="76200">
            <a:solidFill>
              <a:srgbClr val="1111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endParaRPr lang="nl-NL" altLang="nl-NL"/>
          </a:p>
        </p:txBody>
      </p:sp>
    </p:spTree>
    <p:extLst>
      <p:ext uri="{BB962C8B-B14F-4D97-AF65-F5344CB8AC3E}">
        <p14:creationId xmlns:p14="http://schemas.microsoft.com/office/powerpoint/2010/main" val="43129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Aantal slachtoffers</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687075" y="2339450"/>
            <a:ext cx="7769849" cy="3792000"/>
          </a:xfrm>
          <a:prstGeom prst="rect">
            <a:avLst/>
          </a:prstGeom>
        </p:spPr>
      </p:pic>
    </p:spTree>
    <p:extLst>
      <p:ext uri="{BB962C8B-B14F-4D97-AF65-F5344CB8AC3E}">
        <p14:creationId xmlns:p14="http://schemas.microsoft.com/office/powerpoint/2010/main" val="229907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Aantal slachtoffers </a:t>
            </a:r>
            <a:endParaRPr lang="nl-NL" dirty="0"/>
          </a:p>
        </p:txBody>
      </p:sp>
      <p:pic>
        <p:nvPicPr>
          <p:cNvPr id="3" name="Afbeelding 2"/>
          <p:cNvPicPr>
            <a:picLocks noChangeAspect="1"/>
          </p:cNvPicPr>
          <p:nvPr/>
        </p:nvPicPr>
        <p:blipFill>
          <a:blip r:embed="rId2"/>
          <a:stretch>
            <a:fillRect/>
          </a:stretch>
        </p:blipFill>
        <p:spPr>
          <a:xfrm>
            <a:off x="1142714" y="2226450"/>
            <a:ext cx="6858571" cy="4272000"/>
          </a:xfrm>
          <a:prstGeom prst="rect">
            <a:avLst/>
          </a:prstGeom>
        </p:spPr>
      </p:pic>
    </p:spTree>
    <p:extLst>
      <p:ext uri="{BB962C8B-B14F-4D97-AF65-F5344CB8AC3E}">
        <p14:creationId xmlns:p14="http://schemas.microsoft.com/office/powerpoint/2010/main" val="1166361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Oorzaak</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929565" y="2362033"/>
            <a:ext cx="7448316" cy="3455750"/>
          </a:xfrm>
          <a:prstGeom prst="rect">
            <a:avLst/>
          </a:prstGeom>
        </p:spPr>
      </p:pic>
    </p:spTree>
    <p:extLst>
      <p:ext uri="{BB962C8B-B14F-4D97-AF65-F5344CB8AC3E}">
        <p14:creationId xmlns:p14="http://schemas.microsoft.com/office/powerpoint/2010/main" val="2390954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is de brand ontstaan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005016" y="2170353"/>
            <a:ext cx="6894494" cy="3991549"/>
          </a:xfrm>
          <a:prstGeom prst="rect">
            <a:avLst/>
          </a:prstGeom>
        </p:spPr>
      </p:pic>
    </p:spTree>
    <p:extLst>
      <p:ext uri="{BB962C8B-B14F-4D97-AF65-F5344CB8AC3E}">
        <p14:creationId xmlns:p14="http://schemas.microsoft.com/office/powerpoint/2010/main" val="365044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Dick Jongeneel</a:t>
            </a:r>
            <a:endParaRPr lang="nl-NL" dirty="0"/>
          </a:p>
        </p:txBody>
      </p:sp>
      <p:sp>
        <p:nvSpPr>
          <p:cNvPr id="3" name="Tijdelijke aanduiding voor inhoud 2"/>
          <p:cNvSpPr>
            <a:spLocks noGrp="1"/>
          </p:cNvSpPr>
          <p:nvPr>
            <p:ph idx="1"/>
          </p:nvPr>
        </p:nvSpPr>
        <p:spPr>
          <a:xfrm>
            <a:off x="628650" y="2294467"/>
            <a:ext cx="8515350" cy="3882496"/>
          </a:xfrm>
        </p:spPr>
        <p:txBody>
          <a:bodyPr/>
          <a:lstStyle/>
          <a:p>
            <a:r>
              <a:rPr lang="nl-NL" dirty="0" smtClean="0"/>
              <a:t>Commandant Texel en AOV </a:t>
            </a:r>
          </a:p>
          <a:p>
            <a:r>
              <a:rPr lang="nl-NL" dirty="0" smtClean="0"/>
              <a:t>Officier van dienst TXL</a:t>
            </a:r>
          </a:p>
          <a:p>
            <a:r>
              <a:rPr lang="nl-NL" dirty="0" smtClean="0"/>
              <a:t>Plv </a:t>
            </a:r>
            <a:r>
              <a:rPr lang="nl-NL" dirty="0" err="1" smtClean="0"/>
              <a:t>clustercdt</a:t>
            </a:r>
            <a:r>
              <a:rPr lang="nl-NL" dirty="0" smtClean="0"/>
              <a:t> DH-TX</a:t>
            </a:r>
            <a:endParaRPr lang="nl-NL" dirty="0"/>
          </a:p>
        </p:txBody>
      </p:sp>
      <p:sp>
        <p:nvSpPr>
          <p:cNvPr id="4" name="Tijdelijke aanduiding voor inhoud 3"/>
          <p:cNvSpPr>
            <a:spLocks noGrp="1"/>
          </p:cNvSpPr>
          <p:nvPr>
            <p:ph idx="4294967295"/>
          </p:nvPr>
        </p:nvSpPr>
        <p:spPr>
          <a:xfrm>
            <a:off x="5370513" y="2293938"/>
            <a:ext cx="3773487" cy="3883025"/>
          </a:xfrm>
          <a:prstGeom prst="rect">
            <a:avLst/>
          </a:prstGeom>
        </p:spPr>
        <p:txBody>
          <a:bodyPr/>
          <a:lstStyle/>
          <a:p>
            <a:r>
              <a:rPr lang="nl-NL" dirty="0" smtClean="0"/>
              <a:t>Expert Brandveilig leven</a:t>
            </a:r>
          </a:p>
          <a:p>
            <a:r>
              <a:rPr lang="nl-NL" dirty="0" smtClean="0"/>
              <a:t>Officier van dienst TXL</a:t>
            </a:r>
          </a:p>
          <a:p>
            <a:r>
              <a:rPr lang="nl-NL" dirty="0" smtClean="0"/>
              <a:t>Stafsectie brandweer</a:t>
            </a:r>
          </a:p>
          <a:p>
            <a:r>
              <a:rPr lang="nl-NL" dirty="0" smtClean="0"/>
              <a:t>Bevelvoerder DC</a:t>
            </a:r>
          </a:p>
          <a:p>
            <a:r>
              <a:rPr lang="nl-NL" dirty="0" smtClean="0"/>
              <a:t>Chauffeur DC</a:t>
            </a:r>
            <a:endParaRPr lang="nl-NL" dirty="0"/>
          </a:p>
        </p:txBody>
      </p:sp>
    </p:spTree>
    <p:extLst>
      <p:ext uri="{BB962C8B-B14F-4D97-AF65-F5344CB8AC3E}">
        <p14:creationId xmlns:p14="http://schemas.microsoft.com/office/powerpoint/2010/main" val="934454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is de brand ontstaan</a:t>
            </a:r>
            <a:endParaRPr lang="nl-NL" dirty="0"/>
          </a:p>
        </p:txBody>
      </p:sp>
      <p:pic>
        <p:nvPicPr>
          <p:cNvPr id="5" name="Afbeelding 4"/>
          <p:cNvPicPr>
            <a:picLocks noChangeAspect="1"/>
          </p:cNvPicPr>
          <p:nvPr/>
        </p:nvPicPr>
        <p:blipFill>
          <a:blip r:embed="rId2"/>
          <a:stretch>
            <a:fillRect/>
          </a:stretch>
        </p:blipFill>
        <p:spPr>
          <a:xfrm>
            <a:off x="708454" y="2446351"/>
            <a:ext cx="7833238" cy="3616698"/>
          </a:xfrm>
          <a:prstGeom prst="rect">
            <a:avLst/>
          </a:prstGeom>
        </p:spPr>
      </p:pic>
    </p:spTree>
    <p:extLst>
      <p:ext uri="{BB962C8B-B14F-4D97-AF65-F5344CB8AC3E}">
        <p14:creationId xmlns:p14="http://schemas.microsoft.com/office/powerpoint/2010/main" val="181377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Woonsituatie slachtoffers</a:t>
            </a:r>
            <a:endParaRPr lang="nl-NL" dirty="0"/>
          </a:p>
        </p:txBody>
      </p:sp>
      <p:pic>
        <p:nvPicPr>
          <p:cNvPr id="5" name="Afbeelding 4"/>
          <p:cNvPicPr>
            <a:picLocks noChangeAspect="1"/>
          </p:cNvPicPr>
          <p:nvPr/>
        </p:nvPicPr>
        <p:blipFill>
          <a:blip r:embed="rId2"/>
          <a:stretch>
            <a:fillRect/>
          </a:stretch>
        </p:blipFill>
        <p:spPr>
          <a:xfrm>
            <a:off x="957329" y="2471351"/>
            <a:ext cx="6489675" cy="4017418"/>
          </a:xfrm>
          <a:prstGeom prst="rect">
            <a:avLst/>
          </a:prstGeom>
        </p:spPr>
      </p:pic>
    </p:spTree>
    <p:extLst>
      <p:ext uri="{BB962C8B-B14F-4D97-AF65-F5344CB8AC3E}">
        <p14:creationId xmlns:p14="http://schemas.microsoft.com/office/powerpoint/2010/main" val="2760994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Prognose</a:t>
            </a:r>
            <a:endParaRPr lang="nl-NL" dirty="0"/>
          </a:p>
        </p:txBody>
      </p:sp>
      <p:pic>
        <p:nvPicPr>
          <p:cNvPr id="8" name="Tijdelijke aanduiding voor inhoud 7"/>
          <p:cNvPicPr>
            <a:picLocks noGrp="1" noChangeAspect="1"/>
          </p:cNvPicPr>
          <p:nvPr>
            <p:ph idx="1"/>
          </p:nvPr>
        </p:nvPicPr>
        <p:blipFill>
          <a:blip r:embed="rId2"/>
          <a:stretch>
            <a:fillRect/>
          </a:stretch>
        </p:blipFill>
        <p:spPr>
          <a:xfrm>
            <a:off x="1206734" y="2293938"/>
            <a:ext cx="6730531" cy="3883025"/>
          </a:xfrm>
          <a:prstGeom prst="rect">
            <a:avLst/>
          </a:prstGeom>
        </p:spPr>
      </p:pic>
    </p:spTree>
    <p:extLst>
      <p:ext uri="{BB962C8B-B14F-4D97-AF65-F5344CB8AC3E}">
        <p14:creationId xmlns:p14="http://schemas.microsoft.com/office/powerpoint/2010/main" val="1867048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Prognose</a:t>
            </a:r>
            <a:endParaRPr lang="nl-NL" dirty="0"/>
          </a:p>
        </p:txBody>
      </p:sp>
      <p:pic>
        <p:nvPicPr>
          <p:cNvPr id="7" name="Tijdelijke aanduiding voor inhoud 6"/>
          <p:cNvPicPr>
            <a:picLocks noGrp="1" noChangeAspect="1"/>
          </p:cNvPicPr>
          <p:nvPr>
            <p:ph idx="1"/>
          </p:nvPr>
        </p:nvPicPr>
        <p:blipFill>
          <a:blip r:embed="rId2"/>
          <a:stretch>
            <a:fillRect/>
          </a:stretch>
        </p:blipFill>
        <p:spPr>
          <a:xfrm>
            <a:off x="1673526" y="2077943"/>
            <a:ext cx="5693432" cy="4394923"/>
          </a:xfrm>
          <a:prstGeom prst="rect">
            <a:avLst/>
          </a:prstGeom>
        </p:spPr>
      </p:pic>
    </p:spTree>
    <p:extLst>
      <p:ext uri="{BB962C8B-B14F-4D97-AF65-F5344CB8AC3E}">
        <p14:creationId xmlns:p14="http://schemas.microsoft.com/office/powerpoint/2010/main" val="449861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Risicofactoren </a:t>
            </a:r>
            <a:endParaRPr lang="nl-NL" dirty="0"/>
          </a:p>
        </p:txBody>
      </p:sp>
      <p:pic>
        <p:nvPicPr>
          <p:cNvPr id="4" name="Tijdelijke aanduiding voor inhoud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5672" y="2396258"/>
            <a:ext cx="4482352" cy="4237623"/>
          </a:xfrm>
          <a:prstGeom prst="rect">
            <a:avLst/>
          </a:prstGeom>
        </p:spPr>
      </p:pic>
    </p:spTree>
    <p:extLst>
      <p:ext uri="{BB962C8B-B14F-4D97-AF65-F5344CB8AC3E}">
        <p14:creationId xmlns:p14="http://schemas.microsoft.com/office/powerpoint/2010/main" val="1157397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Niet beïnvloedbaar</a:t>
            </a:r>
            <a:endParaRPr lang="nl-NL" dirty="0"/>
          </a:p>
        </p:txBody>
      </p:sp>
      <p:sp>
        <p:nvSpPr>
          <p:cNvPr id="6" name="Tijdelijke aanduiding voor inhoud 5"/>
          <p:cNvSpPr>
            <a:spLocks noGrp="1"/>
          </p:cNvSpPr>
          <p:nvPr>
            <p:ph idx="1"/>
          </p:nvPr>
        </p:nvSpPr>
        <p:spPr/>
        <p:txBody>
          <a:bodyPr/>
          <a:lstStyle/>
          <a:p>
            <a:pPr lvl="0"/>
            <a:r>
              <a:rPr lang="nl-NL" dirty="0" smtClean="0"/>
              <a:t>Meer </a:t>
            </a:r>
            <a:r>
              <a:rPr lang="nl-NL" dirty="0"/>
              <a:t>vrouwelijke dan mannelijke slachtoffers onder 65-plussers. </a:t>
            </a:r>
          </a:p>
          <a:p>
            <a:pPr lvl="0"/>
            <a:r>
              <a:rPr lang="nl-NL" dirty="0"/>
              <a:t>Fatale woningbranden bij 65-plussers vinden vaker plaats in de wintermaanden, overdag en doordeweeks.</a:t>
            </a:r>
          </a:p>
          <a:p>
            <a:pPr lvl="0"/>
            <a:r>
              <a:rPr lang="nl-NL" dirty="0" smtClean="0"/>
              <a:t>Ouderdomsgebreken </a:t>
            </a:r>
            <a:r>
              <a:rPr lang="nl-NL" dirty="0"/>
              <a:t>of </a:t>
            </a:r>
            <a:r>
              <a:rPr lang="nl-NL" dirty="0" smtClean="0"/>
              <a:t>ziekten</a:t>
            </a:r>
          </a:p>
          <a:p>
            <a:pPr lvl="0"/>
            <a:r>
              <a:rPr lang="nl-NL" dirty="0" smtClean="0"/>
              <a:t>Ouderen met een fysieke beperking</a:t>
            </a:r>
            <a:endParaRPr lang="nl-NL" dirty="0"/>
          </a:p>
        </p:txBody>
      </p:sp>
    </p:spTree>
    <p:extLst>
      <p:ext uri="{BB962C8B-B14F-4D97-AF65-F5344CB8AC3E}">
        <p14:creationId xmlns:p14="http://schemas.microsoft.com/office/powerpoint/2010/main" val="247330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Beïnvloedbaar </a:t>
            </a:r>
            <a:endParaRPr lang="nl-NL" dirty="0"/>
          </a:p>
        </p:txBody>
      </p:sp>
      <p:sp>
        <p:nvSpPr>
          <p:cNvPr id="3" name="Tijdelijke aanduiding voor inhoud 2"/>
          <p:cNvSpPr>
            <a:spLocks noGrp="1"/>
          </p:cNvSpPr>
          <p:nvPr>
            <p:ph idx="1"/>
          </p:nvPr>
        </p:nvSpPr>
        <p:spPr/>
        <p:txBody>
          <a:bodyPr/>
          <a:lstStyle/>
          <a:p>
            <a:pPr lvl="0"/>
            <a:r>
              <a:rPr lang="nl-NL" dirty="0"/>
              <a:t>Een verouderde woning geeft een hogere kans op woningbrand.</a:t>
            </a:r>
          </a:p>
          <a:p>
            <a:pPr lvl="0"/>
            <a:r>
              <a:rPr lang="nl-NL" dirty="0"/>
              <a:t>Verouderde </a:t>
            </a:r>
            <a:r>
              <a:rPr lang="nl-NL" dirty="0" smtClean="0"/>
              <a:t>(slechte) apparatuur </a:t>
            </a:r>
            <a:r>
              <a:rPr lang="nl-NL" dirty="0"/>
              <a:t>geeft een verhoogd risico op brand(wonden). </a:t>
            </a:r>
            <a:endParaRPr lang="nl-NL" dirty="0" smtClean="0"/>
          </a:p>
          <a:p>
            <a:pPr lvl="0"/>
            <a:r>
              <a:rPr lang="nl-NL" dirty="0" smtClean="0"/>
              <a:t>Roken en koken</a:t>
            </a:r>
            <a:endParaRPr lang="nl-NL" dirty="0"/>
          </a:p>
          <a:p>
            <a:pPr lvl="0"/>
            <a:r>
              <a:rPr lang="nl-NL" dirty="0" smtClean="0"/>
              <a:t>Ontvluchtingsmogelijkheden</a:t>
            </a:r>
            <a:endParaRPr lang="nl-NL" dirty="0"/>
          </a:p>
          <a:p>
            <a:pPr lvl="0"/>
            <a:r>
              <a:rPr lang="nl-NL" dirty="0" smtClean="0"/>
              <a:t>Beleid t.a.v. plaatsen en onderhoud rookmelders en CO-melders</a:t>
            </a:r>
            <a:endParaRPr lang="nl-NL" dirty="0"/>
          </a:p>
        </p:txBody>
      </p:sp>
    </p:spTree>
    <p:extLst>
      <p:ext uri="{BB962C8B-B14F-4D97-AF65-F5344CB8AC3E}">
        <p14:creationId xmlns:p14="http://schemas.microsoft.com/office/powerpoint/2010/main" val="2552718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Sociale factoren</a:t>
            </a:r>
            <a:endParaRPr lang="nl-NL" dirty="0"/>
          </a:p>
        </p:txBody>
      </p:sp>
      <p:sp>
        <p:nvSpPr>
          <p:cNvPr id="6" name="Tijdelijke aanduiding voor inhoud 5"/>
          <p:cNvSpPr>
            <a:spLocks noGrp="1"/>
          </p:cNvSpPr>
          <p:nvPr>
            <p:ph idx="1"/>
          </p:nvPr>
        </p:nvSpPr>
        <p:spPr/>
        <p:txBody>
          <a:bodyPr/>
          <a:lstStyle/>
          <a:p>
            <a:pPr lvl="0"/>
            <a:r>
              <a:rPr lang="nl-NL" dirty="0"/>
              <a:t>Ouderen die alleen wonen hebben een hogere kans op (fatale) brand(wonden).</a:t>
            </a:r>
          </a:p>
          <a:p>
            <a:pPr lvl="0"/>
            <a:r>
              <a:rPr lang="nl-NL" dirty="0"/>
              <a:t>Sociale isolatie is een risicofactor voor het ontstaan van kledingbrand bij koken. </a:t>
            </a:r>
          </a:p>
          <a:p>
            <a:pPr lvl="0"/>
            <a:r>
              <a:rPr lang="nl-NL" dirty="0" err="1"/>
              <a:t>Hoarding</a:t>
            </a:r>
            <a:r>
              <a:rPr lang="nl-NL" dirty="0"/>
              <a:t> (verzamelwoede) verhoogd het risico op brand bij ouderen</a:t>
            </a:r>
          </a:p>
          <a:p>
            <a:endParaRPr lang="nl-NL" dirty="0"/>
          </a:p>
        </p:txBody>
      </p:sp>
    </p:spTree>
    <p:extLst>
      <p:ext uri="{BB962C8B-B14F-4D97-AF65-F5344CB8AC3E}">
        <p14:creationId xmlns:p14="http://schemas.microsoft.com/office/powerpoint/2010/main" val="2901474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Rookmelder en CO melder</a:t>
            </a:r>
            <a:endParaRPr lang="nl-NL" dirty="0"/>
          </a:p>
        </p:txBody>
      </p:sp>
      <p:sp>
        <p:nvSpPr>
          <p:cNvPr id="3" name="Tijdelijke aanduiding voor inhoud 2"/>
          <p:cNvSpPr>
            <a:spLocks noGrp="1"/>
          </p:cNvSpPr>
          <p:nvPr>
            <p:ph idx="1"/>
          </p:nvPr>
        </p:nvSpPr>
        <p:spPr/>
        <p:txBody>
          <a:bodyPr/>
          <a:lstStyle/>
          <a:p>
            <a:r>
              <a:rPr lang="nl-NL" dirty="0" smtClean="0"/>
              <a:t>NEN 2555</a:t>
            </a:r>
          </a:p>
          <a:p>
            <a:pPr lvl="1"/>
            <a:r>
              <a:rPr lang="nl-NL" dirty="0" smtClean="0"/>
              <a:t>Deeltjes rook</a:t>
            </a:r>
          </a:p>
          <a:p>
            <a:pPr lvl="1"/>
            <a:r>
              <a:rPr lang="nl-NL" dirty="0" smtClean="0"/>
              <a:t>Bij voorkeur gekoppeld</a:t>
            </a:r>
          </a:p>
          <a:p>
            <a:pPr lvl="1"/>
            <a:endParaRPr lang="nl-NL" dirty="0"/>
          </a:p>
        </p:txBody>
      </p:sp>
      <p:sp>
        <p:nvSpPr>
          <p:cNvPr id="4" name="Tijdelijke aanduiding voor inhoud 3"/>
          <p:cNvSpPr>
            <a:spLocks noGrp="1"/>
          </p:cNvSpPr>
          <p:nvPr>
            <p:ph idx="10"/>
          </p:nvPr>
        </p:nvSpPr>
        <p:spPr/>
        <p:txBody>
          <a:bodyPr/>
          <a:lstStyle/>
          <a:p>
            <a:r>
              <a:rPr lang="nl-NL" dirty="0" smtClean="0"/>
              <a:t>CE&amp;BS</a:t>
            </a:r>
          </a:p>
          <a:p>
            <a:r>
              <a:rPr lang="nl-NL" dirty="0" smtClean="0"/>
              <a:t>Meting CO</a:t>
            </a:r>
          </a:p>
          <a:p>
            <a:endParaRPr lang="nl-NL" dirty="0" smtClean="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48" y="4098401"/>
            <a:ext cx="3200514" cy="2256362"/>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037" y="3418759"/>
            <a:ext cx="2717442" cy="2758204"/>
          </a:xfrm>
          <a:prstGeom prst="rect">
            <a:avLst/>
          </a:prstGeom>
        </p:spPr>
      </p:pic>
    </p:spTree>
    <p:extLst>
      <p:ext uri="{BB962C8B-B14F-4D97-AF65-F5344CB8AC3E}">
        <p14:creationId xmlns:p14="http://schemas.microsoft.com/office/powerpoint/2010/main" val="379083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Symptomen CO</a:t>
            </a:r>
            <a:endParaRPr lang="nl-NL" dirty="0"/>
          </a:p>
        </p:txBody>
      </p:sp>
      <p:sp>
        <p:nvSpPr>
          <p:cNvPr id="6" name="Tijdelijke aanduiding voor inhoud 5"/>
          <p:cNvSpPr>
            <a:spLocks noGrp="1"/>
          </p:cNvSpPr>
          <p:nvPr>
            <p:ph idx="1"/>
          </p:nvPr>
        </p:nvSpPr>
        <p:spPr/>
        <p:txBody>
          <a:bodyPr/>
          <a:lstStyle/>
          <a:p>
            <a:r>
              <a:rPr lang="nl-NL" dirty="0" smtClean="0"/>
              <a:t>hoofdpijn/duizeligheid</a:t>
            </a:r>
            <a:endParaRPr lang="nl-NL" dirty="0"/>
          </a:p>
          <a:p>
            <a:r>
              <a:rPr lang="nl-NL" dirty="0"/>
              <a:t>misselijkheid</a:t>
            </a:r>
          </a:p>
          <a:p>
            <a:r>
              <a:rPr lang="nl-NL" dirty="0"/>
              <a:t>moeheid</a:t>
            </a:r>
          </a:p>
          <a:p>
            <a:r>
              <a:rPr lang="nl-NL" dirty="0"/>
              <a:t>versnelde hartslag</a:t>
            </a:r>
          </a:p>
          <a:p>
            <a:r>
              <a:rPr lang="nl-NL" dirty="0"/>
              <a:t>slaperigheid</a:t>
            </a:r>
          </a:p>
          <a:p>
            <a:pPr marL="0" indent="0">
              <a:buNone/>
            </a:pPr>
            <a:r>
              <a:rPr lang="nl-NL" dirty="0"/>
              <a:t/>
            </a:r>
            <a:br>
              <a:rPr lang="nl-NL" dirty="0"/>
            </a:br>
            <a:r>
              <a:rPr lang="nl-NL" i="1" dirty="0"/>
              <a:t>Bij een hoge concentratie raak je bewusteloos, in coma of overlijd je.</a:t>
            </a:r>
          </a:p>
        </p:txBody>
      </p:sp>
      <p:pic>
        <p:nvPicPr>
          <p:cNvPr id="7" name="Afbeelding 6"/>
          <p:cNvPicPr>
            <a:picLocks noChangeAspect="1"/>
          </p:cNvPicPr>
          <p:nvPr/>
        </p:nvPicPr>
        <p:blipFill>
          <a:blip r:embed="rId2"/>
          <a:stretch>
            <a:fillRect/>
          </a:stretch>
        </p:blipFill>
        <p:spPr>
          <a:xfrm>
            <a:off x="5055828" y="1399116"/>
            <a:ext cx="3694496" cy="3688400"/>
          </a:xfrm>
          <a:prstGeom prst="rect">
            <a:avLst/>
          </a:prstGeom>
        </p:spPr>
      </p:pic>
    </p:spTree>
    <p:extLst>
      <p:ext uri="{BB962C8B-B14F-4D97-AF65-F5344CB8AC3E}">
        <p14:creationId xmlns:p14="http://schemas.microsoft.com/office/powerpoint/2010/main" val="268256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Dick Jongeneel</a:t>
            </a:r>
            <a:endParaRPr lang="nl-NL" dirty="0"/>
          </a:p>
        </p:txBody>
      </p:sp>
      <p:sp>
        <p:nvSpPr>
          <p:cNvPr id="3" name="Tijdelijke aanduiding voor inhoud 2"/>
          <p:cNvSpPr>
            <a:spLocks noGrp="1"/>
          </p:cNvSpPr>
          <p:nvPr>
            <p:ph idx="1"/>
          </p:nvPr>
        </p:nvSpPr>
        <p:spPr/>
        <p:txBody>
          <a:bodyPr/>
          <a:lstStyle/>
          <a:p>
            <a:r>
              <a:rPr lang="nl-NL" dirty="0" smtClean="0"/>
              <a:t>Commandant Texel en AOV (1 april 2013)</a:t>
            </a:r>
          </a:p>
          <a:p>
            <a:r>
              <a:rPr lang="nl-NL" dirty="0" smtClean="0"/>
              <a:t>Plv </a:t>
            </a:r>
            <a:r>
              <a:rPr lang="nl-NL" dirty="0" err="1" smtClean="0"/>
              <a:t>clustercdt</a:t>
            </a:r>
            <a:r>
              <a:rPr lang="nl-NL" dirty="0" smtClean="0"/>
              <a:t> DH-TX</a:t>
            </a:r>
            <a:endParaRPr lang="nl-NL" dirty="0"/>
          </a:p>
        </p:txBody>
      </p:sp>
      <p:sp>
        <p:nvSpPr>
          <p:cNvPr id="4" name="Tijdelijke aanduiding voor inhoud 3"/>
          <p:cNvSpPr>
            <a:spLocks noGrp="1"/>
          </p:cNvSpPr>
          <p:nvPr>
            <p:ph idx="4294967295"/>
          </p:nvPr>
        </p:nvSpPr>
        <p:spPr>
          <a:xfrm>
            <a:off x="5370513" y="2293938"/>
            <a:ext cx="3773487" cy="3883025"/>
          </a:xfrm>
          <a:prstGeom prst="rect">
            <a:avLst/>
          </a:prstGeom>
        </p:spPr>
        <p:txBody>
          <a:bodyPr/>
          <a:lstStyle/>
          <a:p>
            <a:r>
              <a:rPr lang="nl-NL" dirty="0" smtClean="0"/>
              <a:t>Expert Brandveilig leven</a:t>
            </a:r>
          </a:p>
          <a:p>
            <a:r>
              <a:rPr lang="nl-NL" dirty="0" smtClean="0"/>
              <a:t>Officier van dienst</a:t>
            </a:r>
          </a:p>
          <a:p>
            <a:r>
              <a:rPr lang="nl-NL" dirty="0" smtClean="0"/>
              <a:t>Stafsectie brandweer</a:t>
            </a:r>
          </a:p>
          <a:p>
            <a:r>
              <a:rPr lang="nl-NL" dirty="0" smtClean="0"/>
              <a:t>Bevelvoerder</a:t>
            </a:r>
          </a:p>
          <a:p>
            <a:r>
              <a:rPr lang="nl-NL" dirty="0" smtClean="0"/>
              <a:t>Chauffeur</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0" y="2116667"/>
            <a:ext cx="4741333" cy="3556000"/>
          </a:xfrm>
          <a:prstGeom prst="rect">
            <a:avLst/>
          </a:prstGeom>
        </p:spPr>
      </p:pic>
    </p:spTree>
    <p:extLst>
      <p:ext uri="{BB962C8B-B14F-4D97-AF65-F5344CB8AC3E}">
        <p14:creationId xmlns:p14="http://schemas.microsoft.com/office/powerpoint/2010/main" val="3116675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Plaats CO melder</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447" y="2255301"/>
            <a:ext cx="2512905" cy="1794371"/>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651" y="2116667"/>
            <a:ext cx="3647699" cy="260468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65721"/>
            <a:ext cx="2676659" cy="1911302"/>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352" y="3933096"/>
            <a:ext cx="3070545" cy="2192561"/>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970" y="4526384"/>
            <a:ext cx="2905769" cy="2074901"/>
          </a:xfrm>
          <a:prstGeom prst="rect">
            <a:avLst/>
          </a:prstGeom>
        </p:spPr>
      </p:pic>
    </p:spTree>
    <p:extLst>
      <p:ext uri="{BB962C8B-B14F-4D97-AF65-F5344CB8AC3E}">
        <p14:creationId xmlns:p14="http://schemas.microsoft.com/office/powerpoint/2010/main" val="2838920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niet</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3033" y="2293938"/>
            <a:ext cx="5437934" cy="3883025"/>
          </a:xfrm>
        </p:spPr>
      </p:pic>
    </p:spTree>
    <p:extLst>
      <p:ext uri="{BB962C8B-B14F-4D97-AF65-F5344CB8AC3E}">
        <p14:creationId xmlns:p14="http://schemas.microsoft.com/office/powerpoint/2010/main" val="323047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Plaats rookmelder</a:t>
            </a:r>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235" y="2116667"/>
            <a:ext cx="4762500" cy="4505325"/>
          </a:xfrm>
          <a:prstGeom prst="rect">
            <a:avLst/>
          </a:prstGeom>
        </p:spPr>
      </p:pic>
    </p:spTree>
    <p:extLst>
      <p:ext uri="{BB962C8B-B14F-4D97-AF65-F5344CB8AC3E}">
        <p14:creationId xmlns:p14="http://schemas.microsoft.com/office/powerpoint/2010/main" val="3104240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124744"/>
            <a:ext cx="9233629" cy="6192688"/>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
        <p:nvSpPr>
          <p:cNvPr id="6" name="Tekstvak 5"/>
          <p:cNvSpPr txBox="1"/>
          <p:nvPr/>
        </p:nvSpPr>
        <p:spPr>
          <a:xfrm>
            <a:off x="-612576" y="4941168"/>
            <a:ext cx="10225136" cy="1015663"/>
          </a:xfrm>
          <a:prstGeom prst="rect">
            <a:avLst/>
          </a:prstGeom>
          <a:solidFill>
            <a:srgbClr val="FF0000">
              <a:alpha val="62000"/>
            </a:srgbClr>
          </a:solidFill>
        </p:spPr>
        <p:txBody>
          <a:bodyPr wrap="square" rtlCol="0">
            <a:spAutoFit/>
          </a:bodyPr>
          <a:lstStyle/>
          <a:p>
            <a:pPr algn="ctr"/>
            <a:r>
              <a:rPr lang="nl-NL" sz="6000" b="1" dirty="0" smtClean="0">
                <a:solidFill>
                  <a:srgbClr val="00B0F0"/>
                </a:solidFill>
                <a:effectLst>
                  <a:outerShdw blurRad="38100" dist="38100" dir="2700000" algn="tl">
                    <a:srgbClr val="000000">
                      <a:alpha val="43137"/>
                    </a:srgbClr>
                  </a:outerShdw>
                </a:effectLst>
              </a:rPr>
              <a:t>Hoe voorkom je dit?</a:t>
            </a:r>
            <a:endParaRPr lang="nl-NL" sz="60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0336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pic>
        <p:nvPicPr>
          <p:cNvPr id="5" name="Picture 2" descr="04020102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9938"/>
            <a:ext cx="91440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06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37" y="1124744"/>
            <a:ext cx="9493243" cy="6480720"/>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
        <p:nvSpPr>
          <p:cNvPr id="6" name="Tekstvak 5"/>
          <p:cNvSpPr txBox="1"/>
          <p:nvPr/>
        </p:nvSpPr>
        <p:spPr>
          <a:xfrm>
            <a:off x="-612576" y="4941168"/>
            <a:ext cx="10225136" cy="1015663"/>
          </a:xfrm>
          <a:prstGeom prst="rect">
            <a:avLst/>
          </a:prstGeom>
          <a:solidFill>
            <a:srgbClr val="FF0000">
              <a:alpha val="62000"/>
            </a:srgbClr>
          </a:solidFill>
        </p:spPr>
        <p:txBody>
          <a:bodyPr wrap="square" rtlCol="0">
            <a:spAutoFit/>
          </a:bodyPr>
          <a:lstStyle/>
          <a:p>
            <a:pPr algn="ctr"/>
            <a:r>
              <a:rPr lang="nl-NL" sz="6000" b="1" dirty="0" smtClean="0">
                <a:solidFill>
                  <a:srgbClr val="00B0F0"/>
                </a:solidFill>
                <a:effectLst>
                  <a:outerShdw blurRad="38100" dist="38100" dir="2700000" algn="tl">
                    <a:srgbClr val="000000">
                      <a:alpha val="43137"/>
                    </a:srgbClr>
                  </a:outerShdw>
                </a:effectLst>
              </a:rPr>
              <a:t>Hoe voorkom je dit?</a:t>
            </a:r>
            <a:endParaRPr lang="nl-NL" sz="60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4993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ndveiligheid-wasdrog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24744"/>
            <a:ext cx="9144000"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Tree>
    <p:extLst>
      <p:ext uri="{BB962C8B-B14F-4D97-AF65-F5344CB8AC3E}">
        <p14:creationId xmlns:p14="http://schemas.microsoft.com/office/powerpoint/2010/main" val="2637908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 TBO camera 03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24744"/>
            <a:ext cx="9144000"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
        <p:nvSpPr>
          <p:cNvPr id="7" name="Tekstvak 6"/>
          <p:cNvSpPr txBox="1"/>
          <p:nvPr/>
        </p:nvSpPr>
        <p:spPr>
          <a:xfrm>
            <a:off x="-612576" y="4941168"/>
            <a:ext cx="10225136" cy="1015663"/>
          </a:xfrm>
          <a:prstGeom prst="rect">
            <a:avLst/>
          </a:prstGeom>
          <a:solidFill>
            <a:srgbClr val="FF0000">
              <a:alpha val="62000"/>
            </a:srgbClr>
          </a:solidFill>
        </p:spPr>
        <p:txBody>
          <a:bodyPr wrap="square" rtlCol="0">
            <a:spAutoFit/>
          </a:bodyPr>
          <a:lstStyle/>
          <a:p>
            <a:pPr algn="ctr"/>
            <a:r>
              <a:rPr lang="nl-NL" sz="6000" b="1" dirty="0" smtClean="0">
                <a:solidFill>
                  <a:srgbClr val="00B0F0"/>
                </a:solidFill>
                <a:effectLst>
                  <a:outerShdw blurRad="38100" dist="38100" dir="2700000" algn="tl">
                    <a:srgbClr val="000000">
                      <a:alpha val="43137"/>
                    </a:srgbClr>
                  </a:outerShdw>
                </a:effectLst>
              </a:rPr>
              <a:t>Hoe voorkom je dit?</a:t>
            </a:r>
            <a:endParaRPr lang="nl-NL" sz="60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3143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topcontact+kabel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 y="1124744"/>
            <a:ext cx="9148763"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Tree>
    <p:extLst>
      <p:ext uri="{BB962C8B-B14F-4D97-AF65-F5344CB8AC3E}">
        <p14:creationId xmlns:p14="http://schemas.microsoft.com/office/powerpoint/2010/main" val="112538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9" y="1196752"/>
            <a:ext cx="9144793" cy="6090432"/>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
        <p:nvSpPr>
          <p:cNvPr id="4" name="Tekstvak 3"/>
          <p:cNvSpPr txBox="1"/>
          <p:nvPr/>
        </p:nvSpPr>
        <p:spPr>
          <a:xfrm>
            <a:off x="-612576" y="4941168"/>
            <a:ext cx="10225136" cy="1015663"/>
          </a:xfrm>
          <a:prstGeom prst="rect">
            <a:avLst/>
          </a:prstGeom>
          <a:solidFill>
            <a:srgbClr val="FF0000">
              <a:alpha val="62000"/>
            </a:srgbClr>
          </a:solidFill>
        </p:spPr>
        <p:txBody>
          <a:bodyPr wrap="square" rtlCol="0">
            <a:spAutoFit/>
          </a:bodyPr>
          <a:lstStyle/>
          <a:p>
            <a:pPr algn="ctr"/>
            <a:r>
              <a:rPr lang="nl-NL" sz="6000" b="1" dirty="0" smtClean="0">
                <a:solidFill>
                  <a:srgbClr val="00B0F0"/>
                </a:solidFill>
                <a:effectLst>
                  <a:outerShdw blurRad="38100" dist="38100" dir="2700000" algn="tl">
                    <a:srgbClr val="000000">
                      <a:alpha val="43137"/>
                    </a:srgbClr>
                  </a:outerShdw>
                </a:effectLst>
              </a:rPr>
              <a:t>Hoe voorkom je dit?</a:t>
            </a:r>
            <a:endParaRPr lang="nl-NL" sz="60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23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Missie VRNHN</a:t>
            </a:r>
            <a:endParaRPr lang="nl-NL" dirty="0"/>
          </a:p>
        </p:txBody>
      </p:sp>
      <p:sp>
        <p:nvSpPr>
          <p:cNvPr id="3" name="Tijdelijke aanduiding voor inhoud 2"/>
          <p:cNvSpPr>
            <a:spLocks noGrp="1"/>
          </p:cNvSpPr>
          <p:nvPr>
            <p:ph idx="1"/>
          </p:nvPr>
        </p:nvSpPr>
        <p:spPr/>
        <p:txBody>
          <a:bodyPr/>
          <a:lstStyle/>
          <a:p>
            <a:pPr marL="0" indent="0">
              <a:buNone/>
            </a:pPr>
            <a:r>
              <a:rPr lang="nl-NL" i="1" dirty="0"/>
              <a:t>Veiligheidsregio Noord-Holland Noord staat voor het verkleinen van risico’s en het beperken van leed en (gezondheid)schade bij incidenten. Dit doen we door het bieden van adequate hulp en intensief samen te werken met andere partijen die betrokken zijn bij veiligheid en hulpverlening. Burgers en bedrijven stimuleren we tot zelfredzaamheid en het nemen van eigen verantwoordelijkheid.</a:t>
            </a:r>
            <a:endParaRPr lang="nl-NL" dirty="0"/>
          </a:p>
          <a:p>
            <a:endParaRPr lang="nl-NL" dirty="0"/>
          </a:p>
        </p:txBody>
      </p:sp>
    </p:spTree>
    <p:extLst>
      <p:ext uri="{BB962C8B-B14F-4D97-AF65-F5344CB8AC3E}">
        <p14:creationId xmlns:p14="http://schemas.microsoft.com/office/powerpoint/2010/main" val="2841514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24744"/>
            <a:ext cx="9144793" cy="6169687"/>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6094412"/>
            <a:ext cx="1201016" cy="432854"/>
          </a:xfrm>
          <a:prstGeom prst="rect">
            <a:avLst/>
          </a:prstGeom>
        </p:spPr>
      </p:pic>
    </p:spTree>
    <p:extLst>
      <p:ext uri="{BB962C8B-B14F-4D97-AF65-F5344CB8AC3E}">
        <p14:creationId xmlns:p14="http://schemas.microsoft.com/office/powerpoint/2010/main" val="4276713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h jee vlam in de pan">
            <a:hlinkClick r:id="rId2"/>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r="11507"/>
          <a:stretch>
            <a:fillRect/>
          </a:stretch>
        </p:blipFill>
        <p:spPr>
          <a:xfrm>
            <a:off x="0" y="0"/>
            <a:ext cx="9144000" cy="6872288"/>
          </a:xfrm>
          <a:prstGeom prst="rect">
            <a:avLst/>
          </a:prstGeom>
        </p:spPr>
      </p:pic>
      <p:sp>
        <p:nvSpPr>
          <p:cNvPr id="30723" name="Oval 3"/>
          <p:cNvSpPr>
            <a:spLocks noChangeArrowheads="1"/>
          </p:cNvSpPr>
          <p:nvPr/>
        </p:nvSpPr>
        <p:spPr bwMode="auto">
          <a:xfrm>
            <a:off x="-900113" y="4070350"/>
            <a:ext cx="4803776" cy="4862513"/>
          </a:xfrm>
          <a:prstGeom prst="ellipse">
            <a:avLst/>
          </a:prstGeom>
          <a:solidFill>
            <a:srgbClr val="FF0000">
              <a:alpha val="6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C4AB4E"/>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a:spcBef>
                <a:spcPct val="0"/>
              </a:spcBef>
              <a:buClrTx/>
              <a:buFontTx/>
              <a:buNone/>
            </a:pPr>
            <a:endParaRPr lang="nl-NL" altLang="nl-NL" sz="1800"/>
          </a:p>
        </p:txBody>
      </p:sp>
      <p:sp>
        <p:nvSpPr>
          <p:cNvPr id="1542148" name="Rectangle 4"/>
          <p:cNvSpPr>
            <a:spLocks noChangeArrowheads="1"/>
          </p:cNvSpPr>
          <p:nvPr/>
        </p:nvSpPr>
        <p:spPr bwMode="auto">
          <a:xfrm>
            <a:off x="41275" y="5410200"/>
            <a:ext cx="4071938" cy="1066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defTabSz="914400">
              <a:defRPr/>
            </a:pPr>
            <a:r>
              <a:rPr lang="nl-NL" sz="3200" dirty="0">
                <a:solidFill>
                  <a:srgbClr val="FFFFCC"/>
                </a:solidFill>
                <a:effectLst>
                  <a:outerShdw blurRad="38100" dist="38100" dir="2700000" algn="tl">
                    <a:srgbClr val="000000"/>
                  </a:outerShdw>
                </a:effectLst>
                <a:latin typeface="Tahoma" pitchFamily="34" charset="0"/>
                <a:ea typeface="+mn-ea"/>
              </a:rPr>
              <a:t>Vlam in de pan…</a:t>
            </a:r>
            <a:br>
              <a:rPr lang="nl-NL" sz="3200" dirty="0">
                <a:solidFill>
                  <a:srgbClr val="FFFFCC"/>
                </a:solidFill>
                <a:effectLst>
                  <a:outerShdw blurRad="38100" dist="38100" dir="2700000" algn="tl">
                    <a:srgbClr val="000000"/>
                  </a:outerShdw>
                </a:effectLst>
                <a:latin typeface="Tahoma" pitchFamily="34" charset="0"/>
                <a:ea typeface="+mn-ea"/>
              </a:rPr>
            </a:br>
            <a:endParaRPr lang="nl-NL" sz="3200" dirty="0">
              <a:solidFill>
                <a:srgbClr val="FFFFCC"/>
              </a:solidFill>
              <a:effectLst>
                <a:outerShdw blurRad="38100" dist="38100" dir="2700000" algn="tl">
                  <a:srgbClr val="000000"/>
                </a:outerShdw>
              </a:effectLst>
              <a:latin typeface="Tahoma" pitchFamily="34" charset="0"/>
              <a:ea typeface="+mn-ea"/>
            </a:endParaRPr>
          </a:p>
        </p:txBody>
      </p:sp>
      <p:sp>
        <p:nvSpPr>
          <p:cNvPr id="30725" name="Rectangle 10">
            <a:hlinkClick r:id="" action="ppaction://hlinkshowjump?jump=previousslide"/>
          </p:cNvPr>
          <p:cNvSpPr>
            <a:spLocks noChangeArrowheads="1"/>
          </p:cNvSpPr>
          <p:nvPr/>
        </p:nvSpPr>
        <p:spPr bwMode="auto">
          <a:xfrm>
            <a:off x="-449263" y="5065713"/>
            <a:ext cx="2379663"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C4AB4E"/>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i="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a:spcBef>
                <a:spcPct val="0"/>
              </a:spcBef>
              <a:buClrTx/>
              <a:buFontTx/>
              <a:buNone/>
            </a:pPr>
            <a:endParaRPr lang="nl-NL" altLang="nl-NL" sz="1800"/>
          </a:p>
        </p:txBody>
      </p:sp>
    </p:spTree>
    <p:extLst>
      <p:ext uri="{BB962C8B-B14F-4D97-AF65-F5344CB8AC3E}">
        <p14:creationId xmlns:p14="http://schemas.microsoft.com/office/powerpoint/2010/main" val="534570997"/>
      </p:ext>
    </p:extLst>
  </p:cSld>
  <p:clrMapOvr>
    <a:masterClrMapping/>
  </p:clrMapOvr>
  <p:transition advTm="3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Hulpmiddelen</a:t>
            </a:r>
            <a:endParaRPr lang="nl-NL" dirty="0"/>
          </a:p>
        </p:txBody>
      </p:sp>
      <p:sp>
        <p:nvSpPr>
          <p:cNvPr id="3" name="Tijdelijke aanduiding voor inhoud 2"/>
          <p:cNvSpPr>
            <a:spLocks noGrp="1"/>
          </p:cNvSpPr>
          <p:nvPr>
            <p:ph idx="1"/>
          </p:nvPr>
        </p:nvSpPr>
        <p:spPr/>
        <p:txBody>
          <a:bodyPr/>
          <a:lstStyle/>
          <a:p>
            <a:pPr marL="0" indent="0">
              <a:buNone/>
            </a:pPr>
            <a:r>
              <a:rPr lang="nl-NL" altLang="nl-NL" dirty="0" smtClean="0">
                <a:solidFill>
                  <a:schemeClr val="bg1"/>
                </a:solidFill>
                <a:hlinkClick r:id="rId2"/>
              </a:rPr>
              <a:t>www.brandveiligheidthuis.nl</a:t>
            </a:r>
            <a:r>
              <a:rPr lang="nl-NL" altLang="nl-NL" dirty="0">
                <a:solidFill>
                  <a:schemeClr val="bg1"/>
                </a:solidFill>
                <a:hlinkClick r:id="rId2"/>
              </a:rPr>
              <a:t>/</a:t>
            </a:r>
            <a:endParaRPr lang="nl-NL" altLang="nl-NL" dirty="0">
              <a:solidFill>
                <a:schemeClr val="bg1"/>
              </a:solidFill>
            </a:endParaRPr>
          </a:p>
          <a:p>
            <a:pPr marL="0" indent="0">
              <a:buNone/>
            </a:pPr>
            <a:r>
              <a:rPr lang="nl-NL" altLang="nl-NL" dirty="0">
                <a:solidFill>
                  <a:schemeClr val="bg1"/>
                </a:solidFill>
                <a:hlinkClick r:id="rId3"/>
              </a:rPr>
              <a:t>https://watdoejijbijbrand.nl/</a:t>
            </a:r>
            <a:r>
              <a:rPr lang="nl-NL" altLang="nl-NL" dirty="0">
                <a:solidFill>
                  <a:schemeClr val="bg1"/>
                </a:solidFill>
              </a:rPr>
              <a:t> </a:t>
            </a:r>
          </a:p>
          <a:p>
            <a:pPr marL="0" indent="0">
              <a:buNone/>
            </a:pPr>
            <a:r>
              <a:rPr lang="nl-NL" altLang="nl-NL" dirty="0">
                <a:solidFill>
                  <a:schemeClr val="bg1"/>
                </a:solidFill>
                <a:hlinkClick r:id="rId4"/>
              </a:rPr>
              <a:t>www.bvltool.nl</a:t>
            </a:r>
            <a:r>
              <a:rPr lang="nl-NL" altLang="nl-NL" dirty="0">
                <a:solidFill>
                  <a:schemeClr val="bg1"/>
                </a:solidFill>
              </a:rPr>
              <a:t> </a:t>
            </a:r>
          </a:p>
          <a:p>
            <a:pPr marL="0" indent="0">
              <a:buNone/>
            </a:pPr>
            <a:r>
              <a:rPr lang="nl-NL" dirty="0" smtClean="0">
                <a:hlinkClick r:id="rId5"/>
              </a:rPr>
              <a:t>www.brandweer.nl/woningcheck-app</a:t>
            </a:r>
            <a:endParaRPr lang="nl-NL" dirty="0" smtClean="0"/>
          </a:p>
          <a:p>
            <a:pPr marL="0" indent="0">
              <a:buNone/>
            </a:pPr>
            <a:r>
              <a:rPr lang="nl-NL" dirty="0">
                <a:hlinkClick r:id="rId6"/>
              </a:rPr>
              <a:t>http://verkleindekansopbrand.nl</a:t>
            </a:r>
            <a:r>
              <a:rPr lang="nl-NL" dirty="0" smtClean="0">
                <a:hlinkClick r:id="rId6"/>
              </a:rPr>
              <a:t>/</a:t>
            </a:r>
            <a:endParaRPr lang="nl-NL" dirty="0" smtClean="0"/>
          </a:p>
          <a:p>
            <a:pPr marL="0" indent="0">
              <a:buNone/>
            </a:pPr>
            <a:endParaRPr lang="nl-NL" dirty="0"/>
          </a:p>
          <a:p>
            <a:pPr marL="0" indent="0">
              <a:buNone/>
            </a:pPr>
            <a:r>
              <a:rPr lang="nl-NL" altLang="nl-NL" dirty="0" smtClean="0">
                <a:solidFill>
                  <a:schemeClr val="bg1"/>
                </a:solidFill>
              </a:rPr>
              <a:t>www</a:t>
            </a:r>
            <a:endParaRPr lang="nl-NL" altLang="nl-NL" dirty="0">
              <a:solidFill>
                <a:schemeClr val="bg1"/>
              </a:solidFill>
            </a:endParaRPr>
          </a:p>
          <a:p>
            <a:endParaRPr lang="nl-NL" dirty="0"/>
          </a:p>
        </p:txBody>
      </p:sp>
    </p:spTree>
    <p:extLst>
      <p:ext uri="{BB962C8B-B14F-4D97-AF65-F5344CB8AC3E}">
        <p14:creationId xmlns:p14="http://schemas.microsoft.com/office/powerpoint/2010/main" val="2147073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724" y="1069374"/>
            <a:ext cx="3430287" cy="4900410"/>
          </a:xfrm>
          <a:prstGeom prst="rect">
            <a:avLst/>
          </a:prstGeom>
        </p:spPr>
      </p:pic>
    </p:spTree>
    <p:extLst>
      <p:ext uri="{BB962C8B-B14F-4D97-AF65-F5344CB8AC3E}">
        <p14:creationId xmlns:p14="http://schemas.microsoft.com/office/powerpoint/2010/main" val="1893463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597" y="2293938"/>
            <a:ext cx="6748806" cy="3883025"/>
          </a:xfrm>
        </p:spPr>
      </p:pic>
    </p:spTree>
    <p:extLst>
      <p:ext uri="{BB962C8B-B14F-4D97-AF65-F5344CB8AC3E}">
        <p14:creationId xmlns:p14="http://schemas.microsoft.com/office/powerpoint/2010/main" val="3142198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5285" y="2937934"/>
            <a:ext cx="7886700" cy="1024466"/>
          </a:xfrm>
        </p:spPr>
        <p:txBody>
          <a:bodyPr/>
          <a:lstStyle/>
          <a:p>
            <a:pPr algn="ct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3" y="2996952"/>
            <a:ext cx="8305311" cy="1445102"/>
          </a:xfrm>
          <a:prstGeom prst="rect">
            <a:avLst/>
          </a:prstGeom>
        </p:spPr>
      </p:pic>
      <p:sp>
        <p:nvSpPr>
          <p:cNvPr id="3" name="Rechthoek 2"/>
          <p:cNvSpPr/>
          <p:nvPr/>
        </p:nvSpPr>
        <p:spPr>
          <a:xfrm>
            <a:off x="1996463" y="1750385"/>
            <a:ext cx="4326826" cy="369332"/>
          </a:xfrm>
          <a:prstGeom prst="rect">
            <a:avLst/>
          </a:prstGeom>
        </p:spPr>
        <p:txBody>
          <a:bodyPr wrap="none">
            <a:spAutoFit/>
          </a:bodyPr>
          <a:lstStyle/>
          <a:p>
            <a:r>
              <a:rPr lang="nl-NL" dirty="0"/>
              <a:t>Dank voor uw aandacht maar zijn er nog</a:t>
            </a:r>
          </a:p>
        </p:txBody>
      </p:sp>
    </p:spTree>
    <p:extLst>
      <p:ext uri="{BB962C8B-B14F-4D97-AF65-F5344CB8AC3E}">
        <p14:creationId xmlns:p14="http://schemas.microsoft.com/office/powerpoint/2010/main" val="277564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Speerpunten VRNHN</a:t>
            </a:r>
            <a:endParaRPr lang="nl-NL" dirty="0"/>
          </a:p>
        </p:txBody>
      </p:sp>
      <p:sp>
        <p:nvSpPr>
          <p:cNvPr id="3" name="Tijdelijke aanduiding voor inhoud 2"/>
          <p:cNvSpPr>
            <a:spLocks noGrp="1"/>
          </p:cNvSpPr>
          <p:nvPr>
            <p:ph idx="1"/>
          </p:nvPr>
        </p:nvSpPr>
        <p:spPr/>
        <p:txBody>
          <a:bodyPr/>
          <a:lstStyle/>
          <a:p>
            <a:r>
              <a:rPr lang="nl-NL" dirty="0" smtClean="0"/>
              <a:t>Risicogerichtheid</a:t>
            </a:r>
          </a:p>
          <a:p>
            <a:r>
              <a:rPr lang="nl-NL" dirty="0" smtClean="0"/>
              <a:t>Adequate hulpverlening</a:t>
            </a:r>
          </a:p>
          <a:p>
            <a:r>
              <a:rPr lang="nl-NL" dirty="0" smtClean="0"/>
              <a:t>Professionele samenwerking </a:t>
            </a:r>
          </a:p>
          <a:p>
            <a:r>
              <a:rPr lang="nl-NL" dirty="0" smtClean="0"/>
              <a:t>Eigen </a:t>
            </a:r>
            <a:r>
              <a:rPr lang="nl-NL" dirty="0" smtClean="0">
                <a:hlinkClick r:id="rId2"/>
              </a:rPr>
              <a:t>verantwoordelijkheid</a:t>
            </a:r>
            <a:r>
              <a:rPr lang="nl-NL" dirty="0" smtClean="0"/>
              <a:t> burger en bedrijf</a:t>
            </a:r>
          </a:p>
          <a:p>
            <a:r>
              <a:rPr lang="nl-NL" dirty="0" smtClean="0"/>
              <a:t>Vrijwilligheid en burgerparticipatie </a:t>
            </a:r>
          </a:p>
          <a:p>
            <a:endParaRPr lang="nl-NL" dirty="0"/>
          </a:p>
        </p:txBody>
      </p:sp>
    </p:spTree>
    <p:extLst>
      <p:ext uri="{BB962C8B-B14F-4D97-AF65-F5344CB8AC3E}">
        <p14:creationId xmlns:p14="http://schemas.microsoft.com/office/powerpoint/2010/main" val="1164887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Een korte test</a:t>
            </a:r>
            <a:endParaRPr lang="nl-NL" dirty="0"/>
          </a:p>
        </p:txBody>
      </p:sp>
      <p:sp>
        <p:nvSpPr>
          <p:cNvPr id="6" name="Tijdelijke aanduiding voor inhoud 5"/>
          <p:cNvSpPr>
            <a:spLocks noGrp="1"/>
          </p:cNvSpPr>
          <p:nvPr>
            <p:ph idx="1"/>
          </p:nvPr>
        </p:nvSpPr>
        <p:spPr/>
        <p:txBody>
          <a:bodyPr/>
          <a:lstStyle/>
          <a:p>
            <a:r>
              <a:rPr lang="nl-NL" dirty="0" smtClean="0"/>
              <a:t>Wie heeft een rookmelder thuis?</a:t>
            </a:r>
          </a:p>
          <a:p>
            <a:r>
              <a:rPr lang="nl-NL" dirty="0" smtClean="0"/>
              <a:t>Wie heeft een koolmonoxidemelder thuis?</a:t>
            </a:r>
          </a:p>
          <a:p>
            <a:endParaRPr lang="nl-NL" dirty="0"/>
          </a:p>
        </p:txBody>
      </p:sp>
    </p:spTree>
    <p:extLst>
      <p:ext uri="{BB962C8B-B14F-4D97-AF65-F5344CB8AC3E}">
        <p14:creationId xmlns:p14="http://schemas.microsoft.com/office/powerpoint/2010/main" val="2882477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11560" y="836712"/>
            <a:ext cx="7486217" cy="4616648"/>
          </a:xfrm>
          <a:prstGeom prst="rect">
            <a:avLst/>
          </a:prstGeom>
          <a:noFill/>
        </p:spPr>
        <p:txBody>
          <a:bodyPr wrap="none" rtlCol="0">
            <a:spAutoFit/>
          </a:bodyPr>
          <a:lstStyle/>
          <a:p>
            <a:endParaRPr lang="nl-NL" dirty="0" smtClean="0"/>
          </a:p>
          <a:p>
            <a:r>
              <a:rPr lang="nl-NL" sz="2800" b="1" dirty="0" smtClean="0"/>
              <a:t>U ontdekt brand in huis. </a:t>
            </a:r>
          </a:p>
          <a:p>
            <a:r>
              <a:rPr lang="nl-NL" sz="2800" b="1" dirty="0" smtClean="0"/>
              <a:t>Hoeveel tijd heeft u om uzelf en uw huisgenoten </a:t>
            </a:r>
          </a:p>
          <a:p>
            <a:r>
              <a:rPr lang="nl-NL" sz="2800" b="1" dirty="0" smtClean="0"/>
              <a:t>in veiligheid te brengen?</a:t>
            </a:r>
          </a:p>
          <a:p>
            <a:endParaRPr lang="nl-NL" dirty="0"/>
          </a:p>
          <a:p>
            <a:pPr lvl="0"/>
            <a:endParaRPr lang="nl-NL" dirty="0"/>
          </a:p>
          <a:p>
            <a:pPr lvl="0"/>
            <a:r>
              <a:rPr lang="nl-NL" sz="2400" dirty="0" smtClean="0">
                <a:solidFill>
                  <a:srgbClr val="FF0000"/>
                </a:solidFill>
              </a:rPr>
              <a:t>A</a:t>
            </a:r>
            <a:r>
              <a:rPr lang="nl-NL" sz="2400" dirty="0" smtClean="0"/>
              <a:t>	0-3 minuten</a:t>
            </a:r>
          </a:p>
          <a:p>
            <a:pPr lvl="0"/>
            <a:endParaRPr lang="nl-NL" sz="2400" dirty="0" smtClean="0"/>
          </a:p>
          <a:p>
            <a:r>
              <a:rPr lang="nl-NL" sz="2400" dirty="0" smtClean="0">
                <a:solidFill>
                  <a:srgbClr val="00B050"/>
                </a:solidFill>
              </a:rPr>
              <a:t>B</a:t>
            </a:r>
            <a:r>
              <a:rPr lang="nl-NL" sz="2400" dirty="0" smtClean="0"/>
              <a:t>	3-10 minuten</a:t>
            </a:r>
          </a:p>
          <a:p>
            <a:endParaRPr lang="nl-NL" sz="2400" dirty="0" smtClean="0"/>
          </a:p>
          <a:p>
            <a:r>
              <a:rPr lang="nl-NL" sz="2400" dirty="0" smtClean="0">
                <a:solidFill>
                  <a:srgbClr val="002060"/>
                </a:solidFill>
              </a:rPr>
              <a:t>C</a:t>
            </a:r>
            <a:r>
              <a:rPr lang="nl-NL" sz="2400" dirty="0" smtClean="0"/>
              <a:t>	10-15 minuten</a:t>
            </a:r>
          </a:p>
          <a:p>
            <a:endParaRPr lang="nl-NL" dirty="0"/>
          </a:p>
          <a:p>
            <a:endParaRPr lang="nl-NL"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93" y="5661247"/>
            <a:ext cx="37131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2544872"/>
            <a:ext cx="3018978" cy="3861048"/>
          </a:xfrm>
          <a:prstGeom prst="rect">
            <a:avLst/>
          </a:prstGeom>
        </p:spPr>
      </p:pic>
      <p:sp>
        <p:nvSpPr>
          <p:cNvPr id="6" name="Ovaal 5"/>
          <p:cNvSpPr/>
          <p:nvPr/>
        </p:nvSpPr>
        <p:spPr>
          <a:xfrm>
            <a:off x="107504" y="2780928"/>
            <a:ext cx="4020752" cy="792088"/>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custDataLst>
      <p:custData r:id="rId1"/>
      <p:custData r:id="rId2"/>
    </p:custDataLst>
    <p:extLst>
      <p:ext uri="{BB962C8B-B14F-4D97-AF65-F5344CB8AC3E}">
        <p14:creationId xmlns:p14="http://schemas.microsoft.com/office/powerpoint/2010/main" val="14877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11560" y="836712"/>
            <a:ext cx="8404865" cy="3200876"/>
          </a:xfrm>
          <a:prstGeom prst="rect">
            <a:avLst/>
          </a:prstGeom>
          <a:noFill/>
        </p:spPr>
        <p:txBody>
          <a:bodyPr wrap="none" rtlCol="0">
            <a:spAutoFit/>
          </a:bodyPr>
          <a:lstStyle/>
          <a:p>
            <a:endParaRPr lang="nl-NL" dirty="0" smtClean="0"/>
          </a:p>
          <a:p>
            <a:r>
              <a:rPr lang="nl-NL" sz="2800" b="1" dirty="0" smtClean="0"/>
              <a:t>Hoe kunt u de vluchttijd verhogen</a:t>
            </a:r>
            <a:endParaRPr lang="nl-NL" dirty="0"/>
          </a:p>
          <a:p>
            <a:pPr lvl="0"/>
            <a:endParaRPr lang="nl-NL" dirty="0"/>
          </a:p>
          <a:p>
            <a:pPr lvl="0"/>
            <a:r>
              <a:rPr lang="nl-NL" sz="2400" dirty="0" smtClean="0">
                <a:solidFill>
                  <a:srgbClr val="FF0000"/>
                </a:solidFill>
              </a:rPr>
              <a:t>A</a:t>
            </a:r>
            <a:r>
              <a:rPr lang="nl-NL" sz="2400" dirty="0" smtClean="0"/>
              <a:t>	door de deuren te sluiten</a:t>
            </a:r>
          </a:p>
          <a:p>
            <a:pPr lvl="0"/>
            <a:endParaRPr lang="nl-NL" sz="2400" dirty="0" smtClean="0"/>
          </a:p>
          <a:p>
            <a:r>
              <a:rPr lang="nl-NL" sz="2400" dirty="0" smtClean="0">
                <a:solidFill>
                  <a:srgbClr val="00B050"/>
                </a:solidFill>
              </a:rPr>
              <a:t>B</a:t>
            </a:r>
            <a:r>
              <a:rPr lang="nl-NL" sz="2400" dirty="0" smtClean="0"/>
              <a:t>	door de deuren te sluiten en gekoppelde rookmelders</a:t>
            </a:r>
          </a:p>
          <a:p>
            <a:endParaRPr lang="nl-NL" sz="2400" dirty="0" smtClean="0"/>
          </a:p>
          <a:p>
            <a:r>
              <a:rPr lang="nl-NL" sz="2400" dirty="0" smtClean="0">
                <a:solidFill>
                  <a:srgbClr val="002060"/>
                </a:solidFill>
              </a:rPr>
              <a:t>C</a:t>
            </a:r>
            <a:r>
              <a:rPr lang="nl-NL" sz="2400" dirty="0" smtClean="0"/>
              <a:t>	door de ramen dicht te doen</a:t>
            </a:r>
            <a:endParaRPr lang="nl-NL" dirty="0"/>
          </a:p>
          <a:p>
            <a:endParaRPr lang="nl-NL"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93" y="5661247"/>
            <a:ext cx="371316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al 5"/>
          <p:cNvSpPr/>
          <p:nvPr/>
        </p:nvSpPr>
        <p:spPr>
          <a:xfrm>
            <a:off x="107503" y="2479569"/>
            <a:ext cx="8782141" cy="792088"/>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4" name="Afbeelding 3">
            <a:hlinkClick r:id="rId6"/>
          </p:cNvPr>
          <p:cNvPicPr>
            <a:picLocks noChangeAspect="1"/>
          </p:cNvPicPr>
          <p:nvPr/>
        </p:nvPicPr>
        <p:blipFill>
          <a:blip r:embed="rId7"/>
          <a:stretch>
            <a:fillRect/>
          </a:stretch>
        </p:blipFill>
        <p:spPr>
          <a:xfrm>
            <a:off x="4128256" y="3980836"/>
            <a:ext cx="4761389" cy="1828959"/>
          </a:xfrm>
          <a:prstGeom prst="rect">
            <a:avLst/>
          </a:prstGeom>
        </p:spPr>
      </p:pic>
    </p:spTree>
    <p:custDataLst>
      <p:custData r:id="rId1"/>
      <p:custData r:id="rId2"/>
    </p:custDataLst>
    <p:extLst>
      <p:ext uri="{BB962C8B-B14F-4D97-AF65-F5344CB8AC3E}">
        <p14:creationId xmlns:p14="http://schemas.microsoft.com/office/powerpoint/2010/main" val="261949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Uitgangspunten</a:t>
            </a:r>
            <a:endParaRPr lang="nl-NL" dirty="0"/>
          </a:p>
        </p:txBody>
      </p:sp>
      <p:sp>
        <p:nvSpPr>
          <p:cNvPr id="6" name="Tijdelijke aanduiding voor inhoud 5"/>
          <p:cNvSpPr>
            <a:spLocks noGrp="1"/>
          </p:cNvSpPr>
          <p:nvPr>
            <p:ph idx="1"/>
          </p:nvPr>
        </p:nvSpPr>
        <p:spPr/>
        <p:txBody>
          <a:bodyPr/>
          <a:lstStyle/>
          <a:p>
            <a:r>
              <a:rPr lang="nl-NL" dirty="0"/>
              <a:t>Het is een maatschappelijke keuze om ouderen langer zelfstandig te laten wonen </a:t>
            </a:r>
          </a:p>
          <a:p>
            <a:r>
              <a:rPr lang="nl-NL" dirty="0"/>
              <a:t>Het is dan ook een maatschappelijke plicht om ervoor te zorgen dat dit brandveilig geschiedt </a:t>
            </a:r>
          </a:p>
          <a:p>
            <a:r>
              <a:rPr lang="nl-NL" dirty="0"/>
              <a:t>We mogen niet accepteren dat we ouderen door maatschappelijke keuzes aan een groter brandgevaar blootstellen! </a:t>
            </a:r>
          </a:p>
          <a:p>
            <a:pPr marL="0" indent="0">
              <a:buNone/>
            </a:pPr>
            <a:endParaRPr lang="nl-NL" dirty="0"/>
          </a:p>
        </p:txBody>
      </p:sp>
    </p:spTree>
    <p:extLst>
      <p:ext uri="{BB962C8B-B14F-4D97-AF65-F5344CB8AC3E}">
        <p14:creationId xmlns:p14="http://schemas.microsoft.com/office/powerpoint/2010/main" val="1150793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RNH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randweer.pptx" id="{639DE645-2ED3-4184-864B-AFA6749F0978}" vid="{6C336265-5456-458F-BFF0-ADE4A1181D1A}"/>
    </a:ext>
  </a:extLst>
</a:theme>
</file>

<file path=ppt/theme/theme2.xml><?xml version="1.0" encoding="utf-8"?>
<a:theme xmlns:a="http://schemas.openxmlformats.org/drawingml/2006/main" name="1_Kantoorthema">
  <a:themeElements>
    <a:clrScheme name="Aangepast 1">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randweer.pptx" id="{639DE645-2ED3-4184-864B-AFA6749F0978}" vid="{3D22AB0D-D91B-49AF-AC70-3E8F41FAE5B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instructor-paced_question>
  <question_data>
    <question m_QuestionType="2" m_sQuestionID="{9979c292-f1a2-49d1-b442-5e19adc5c533}" m_sQuestion="jd om te vluchten" m_sLikertMetaID="" m_bHasCorrectAnswer="1" m_bTrueFalse="0" m_bHasDontKnow="0" m_LabelType="2" m_nNumberOfResponses="1" m_bRandomize="0" m_bSimplify="0" m_nTimeout="15" m_bStoreInDatabase="0" m_Marked="0" m_DefaultReportType="0" m_sFollowOnQuestionID="" m_bFollowOnQuestion="0" m_Tolerance="0" m_allowMultipleResponse="0" m_maxResponseChars="0" m_textComparision="0" m_nQuestionLevel="1" m_nQuestionNumber="0" m_bReplaceDesign="0" m_sInstanceId="" m_nInstanceDateTimeUTC="1459768709">
      <options>
        <option value="3" m_nPoints="0" m_bCorrect="1" m_bRemoveOnSimplify="0" m_nSortPosition="0" m_nWeight="0" m_bModified="0"/>
        <option value="10" m_nPoints="0" m_bCorrect="0" m_bRemoveOnSimplify="0" m_nSortPosition="0" m_nWeight="0" m_bModified="0"/>
        <option value="15" m_nPoints="0" m_bCorrect="0" m_bRemoveOnSimplify="0" m_nSortPosition="0" m_nWeight="0" m_bModified="0"/>
      </options>
      <text_answers>
        <answer value="A"/>
      </text_answers>
      <response_data/>
    </question>
  </question_data>
  <follow-on_question_data/>
</instructor-paced_question>
</file>

<file path=customXml/item2.xml><?xml version="1.0" encoding="utf-8"?>
<instructor-paced_results>
  <question m_QuestionType="2" m_sQuestionID="{9979c292-f1a2-49d1-b442-5e19adc5c533}" m_sQuestion="jd om te vluchten" m_sLikertMetaID="" m_bHasCorrectAnswer="1" m_bTrueFalse="0" m_bHasDontKnow="0" m_LabelType="2" m_nNumberOfResponses="1" m_bRandomize="0" m_bSimplify="0" m_nTimeout="15" m_bStoreInDatabase="0" m_Marked="0" m_DefaultReportType="0" m_sFollowOnQuestionID="" m_bFollowOnQuestion="0" m_Tolerance="0" m_allowMultipleResponse="0" m_maxResponseChars="0" m_textComparision="0" m_nQuestionLevel="1" m_nQuestionNumber="0" m_bReplaceDesign="42" m_sInstanceId="{f1674936-c128-452b-bd2b-74ea0b93a12e}" m_nInstanceDateTimeUTC="1459770126">
    <options>
      <option value="3" m_nPoints="0" m_bCorrect="1" m_bRemoveOnSimplify="0" m_nSortPosition="0" m_nWeight="0" m_bModified="0"/>
      <option value="10" m_nPoints="0" m_bCorrect="0" m_bRemoveOnSimplify="0" m_nSortPosition="0" m_nWeight="0" m_bModified="0"/>
      <option value="15" m_nPoints="0" m_bCorrect="0" m_bRemoveOnSimplify="0" m_nSortPosition="0" m_nWeight="0" m_bModified="0"/>
    </options>
    <text_answers>
      <answer value="A"/>
    </text_answers>
    <response_data>
      <response value="B" time="546" id="" name="" label="A-03" start_time="30" end_time="30" response_correct="0" serial_number="1157041" index=""/>
      <response value="A" time="7644" id="" name="" label="A-01" start_time="0" end_time="0" response_correct="0" serial_number="1169826" index=""/>
      <response value="C" time="858" id="" name="" label="A-04" start_time="0" end_time="0" response_correct="0" serial_number="1157247" index=""/>
      <response value="A" time="874" id="" name="" label="A-02" start_time="0" end_time="0" response_correct="0" serial_number="1195280" index=""/>
    </response_data>
  </question>
</instructor-paced_results>
</file>

<file path=customXml/item3.xml><?xml version="1.0" encoding="utf-8"?>
<instructor-paced_results>
  <question m_QuestionType="2" m_sQuestionID="{9979c292-f1a2-49d1-b442-5e19adc5c533}" m_sQuestion="jd om te vluchten" m_sLikertMetaID="" m_bHasCorrectAnswer="1" m_bTrueFalse="0" m_bHasDontKnow="0" m_LabelType="2" m_nNumberOfResponses="1" m_bRandomize="0" m_bSimplify="0" m_nTimeout="15" m_bStoreInDatabase="0" m_Marked="0" m_DefaultReportType="0" m_sFollowOnQuestionID="" m_bFollowOnQuestion="0" m_Tolerance="0" m_allowMultipleResponse="0" m_maxResponseChars="0" m_textComparision="0" m_nQuestionLevel="1" m_nQuestionNumber="0" m_bReplaceDesign="42" m_sInstanceId="{f1674936-c128-452b-bd2b-74ea0b93a12e}" m_nInstanceDateTimeUTC="1459770126">
    <options>
      <option value="3" m_nPoints="0" m_bCorrect="1" m_bRemoveOnSimplify="0" m_nSortPosition="0" m_nWeight="0" m_bModified="0"/>
      <option value="10" m_nPoints="0" m_bCorrect="0" m_bRemoveOnSimplify="0" m_nSortPosition="0" m_nWeight="0" m_bModified="0"/>
      <option value="15" m_nPoints="0" m_bCorrect="0" m_bRemoveOnSimplify="0" m_nSortPosition="0" m_nWeight="0" m_bModified="0"/>
    </options>
    <text_answers>
      <answer value="A"/>
    </text_answers>
    <response_data>
      <response value="B" time="546" id="" name="" label="A-03" start_time="30" end_time="30" response_correct="0" serial_number="1157041" index=""/>
      <response value="A" time="7644" id="" name="" label="A-01" start_time="0" end_time="0" response_correct="0" serial_number="1169826" index=""/>
      <response value="C" time="858" id="" name="" label="A-04" start_time="0" end_time="0" response_correct="0" serial_number="1157247" index=""/>
      <response value="A" time="874" id="" name="" label="A-02" start_time="0" end_time="0" response_correct="0" serial_number="1195280" index=""/>
    </response_data>
  </question>
</instructor-paced_results>
</file>

<file path=customXml/item4.xml><?xml version="1.0" encoding="utf-8"?>
<instructor-paced_question>
  <question_data>
    <question m_QuestionType="2" m_sQuestionID="{9979c292-f1a2-49d1-b442-5e19adc5c533}" m_sQuestion="jd om te vluchten" m_sLikertMetaID="" m_bHasCorrectAnswer="1" m_bTrueFalse="0" m_bHasDontKnow="0" m_LabelType="2" m_nNumberOfResponses="1" m_bRandomize="0" m_bSimplify="0" m_nTimeout="15" m_bStoreInDatabase="0" m_Marked="0" m_DefaultReportType="0" m_sFollowOnQuestionID="" m_bFollowOnQuestion="0" m_Tolerance="0" m_allowMultipleResponse="0" m_maxResponseChars="0" m_textComparision="0" m_nQuestionLevel="1" m_nQuestionNumber="0" m_bReplaceDesign="0" m_sInstanceId="" m_nInstanceDateTimeUTC="1459768709">
      <options>
        <option value="3" m_nPoints="0" m_bCorrect="1" m_bRemoveOnSimplify="0" m_nSortPosition="0" m_nWeight="0" m_bModified="0"/>
        <option value="10" m_nPoints="0" m_bCorrect="0" m_bRemoveOnSimplify="0" m_nSortPosition="0" m_nWeight="0" m_bModified="0"/>
        <option value="15" m_nPoints="0" m_bCorrect="0" m_bRemoveOnSimplify="0" m_nSortPosition="0" m_nWeight="0" m_bModified="0"/>
      </options>
      <text_answers>
        <answer value="A"/>
      </text_answers>
      <response_data/>
    </question>
  </question_data>
  <follow-on_question_data/>
</instructor-paced_question>
</file>

<file path=customXml/itemProps1.xml><?xml version="1.0" encoding="utf-8"?>
<ds:datastoreItem xmlns:ds="http://schemas.openxmlformats.org/officeDocument/2006/customXml" ds:itemID="{577042BF-FA04-4976-9A3E-81219E952E28}">
  <ds:schemaRefs/>
</ds:datastoreItem>
</file>

<file path=customXml/itemProps2.xml><?xml version="1.0" encoding="utf-8"?>
<ds:datastoreItem xmlns:ds="http://schemas.openxmlformats.org/officeDocument/2006/customXml" ds:itemID="{2A233BA8-D88B-4099-A20E-67DAB8689206}">
  <ds:schemaRefs/>
</ds:datastoreItem>
</file>

<file path=customXml/itemProps3.xml><?xml version="1.0" encoding="utf-8"?>
<ds:datastoreItem xmlns:ds="http://schemas.openxmlformats.org/officeDocument/2006/customXml" ds:itemID="{58BC04F6-0E77-4BCF-9337-561F8B6F28B0}">
  <ds:schemaRefs/>
</ds:datastoreItem>
</file>

<file path=customXml/itemProps4.xml><?xml version="1.0" encoding="utf-8"?>
<ds:datastoreItem xmlns:ds="http://schemas.openxmlformats.org/officeDocument/2006/customXml" ds:itemID="{F546AB87-D2A5-42D2-9FEE-C991328433EF}">
  <ds:schemaRefs/>
</ds:datastoreItem>
</file>

<file path=docProps/app.xml><?xml version="1.0" encoding="utf-8"?>
<Properties xmlns="http://schemas.openxmlformats.org/officeDocument/2006/extended-properties" xmlns:vt="http://schemas.openxmlformats.org/officeDocument/2006/docPropsVTypes">
  <Template>PowerPoint Brandweer</Template>
  <TotalTime>280</TotalTime>
  <Words>670</Words>
  <Application>Microsoft Office PowerPoint</Application>
  <PresentationFormat>Diavoorstelling (4:3)</PresentationFormat>
  <Paragraphs>133</Paragraphs>
  <Slides>45</Slides>
  <Notes>3</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45</vt:i4>
      </vt:variant>
    </vt:vector>
  </HeadingPairs>
  <TitlesOfParts>
    <vt:vector size="51" baseType="lpstr">
      <vt:lpstr>ＭＳ Ｐゴシック</vt:lpstr>
      <vt:lpstr>Arial</vt:lpstr>
      <vt:lpstr>Calibri</vt:lpstr>
      <vt:lpstr>Tahoma</vt:lpstr>
      <vt:lpstr>Kantoorthema</vt:lpstr>
      <vt:lpstr>1_Kantoorthema</vt:lpstr>
      <vt:lpstr>PowerPoint-presentatie</vt:lpstr>
      <vt:lpstr>Dick Jongeneel</vt:lpstr>
      <vt:lpstr>Dick Jongeneel</vt:lpstr>
      <vt:lpstr>Missie VRNHN</vt:lpstr>
      <vt:lpstr>Speerpunten VRNHN</vt:lpstr>
      <vt:lpstr>Een korte test</vt:lpstr>
      <vt:lpstr>PowerPoint-presentatie</vt:lpstr>
      <vt:lpstr>PowerPoint-presentatie</vt:lpstr>
      <vt:lpstr>Uitgangspunten</vt:lpstr>
      <vt:lpstr>Waarom bijeenkomst</vt:lpstr>
      <vt:lpstr>Bevolkingdata</vt:lpstr>
      <vt:lpstr>Fatale woningbranden 2015</vt:lpstr>
      <vt:lpstr> Brandoorzaak bij ouderen</vt:lpstr>
      <vt:lpstr> Brandoorzaak bij ouderen</vt:lpstr>
      <vt:lpstr>Wat is brand &amp; hoe ontstaat het?</vt:lpstr>
      <vt:lpstr>Aantal slachtoffers</vt:lpstr>
      <vt:lpstr>Aantal slachtoffers </vt:lpstr>
      <vt:lpstr>Oorzaak</vt:lpstr>
      <vt:lpstr>Waar is de brand ontstaan</vt:lpstr>
      <vt:lpstr>Waar is de brand ontstaan</vt:lpstr>
      <vt:lpstr>Woonsituatie slachtoffers</vt:lpstr>
      <vt:lpstr>Prognose</vt:lpstr>
      <vt:lpstr>Prognose</vt:lpstr>
      <vt:lpstr>Risicofactoren </vt:lpstr>
      <vt:lpstr>Niet beïnvloedbaar</vt:lpstr>
      <vt:lpstr>Beïnvloedbaar </vt:lpstr>
      <vt:lpstr>Sociale factoren</vt:lpstr>
      <vt:lpstr>Rookmelder en CO melder</vt:lpstr>
      <vt:lpstr>Symptomen CO</vt:lpstr>
      <vt:lpstr>Plaats CO melder</vt:lpstr>
      <vt:lpstr>Waar niet</vt:lpstr>
      <vt:lpstr>Plaats rookmelder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Hulpmiddelen</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Dick Jongeneel</dc:creator>
  <cp:lastModifiedBy>Dick Jongeneel</cp:lastModifiedBy>
  <cp:revision>18</cp:revision>
  <dcterms:created xsi:type="dcterms:W3CDTF">2016-04-06T08:48:48Z</dcterms:created>
  <dcterms:modified xsi:type="dcterms:W3CDTF">2017-02-16T10:58:19Z</dcterms:modified>
</cp:coreProperties>
</file>